
<file path=[Content_Types].xml><?xml version="1.0" encoding="utf-8"?>
<Types xmlns="http://schemas.openxmlformats.org/package/2006/content-types">
  <Override PartName="/_rels/.rels" ContentType="application/vnd.openxmlformats-package.relationships+xml"/>
  <Override PartName="/ppt/slides/_rels/slide26.xml.rels" ContentType="application/vnd.openxmlformats-package.relationships+xml"/>
  <Override PartName="/ppt/slides/_rels/slide10.xml.rels" ContentType="application/vnd.openxmlformats-package.relationships+xml"/>
  <Override PartName="/ppt/slides/_rels/slide17.xml.rels" ContentType="application/vnd.openxmlformats-package.relationships+xml"/>
  <Override PartName="/ppt/slides/_rels/slide9.xml.rels" ContentType="application/vnd.openxmlformats-package.relationships+xml"/>
  <Override PartName="/ppt/slides/_rels/slide24.xml.rels" ContentType="application/vnd.openxmlformats-package.relationships+xml"/>
  <Override PartName="/ppt/slides/_rels/slide2.xml.rels" ContentType="application/vnd.openxmlformats-package.relationships+xml"/>
  <Override PartName="/ppt/slides/_rels/slide8.xml.rels" ContentType="application/vnd.openxmlformats-package.relationships+xml"/>
  <Override PartName="/ppt/slides/_rels/slide23.xml.rels" ContentType="application/vnd.openxmlformats-package.relationships+xml"/>
  <Override PartName="/ppt/slides/_rels/slide1.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25.xml.rels" ContentType="application/vnd.openxmlformats-package.relationships+xml"/>
  <Override PartName="/ppt/slides/_rels/slide3.xml.rels" ContentType="application/vnd.openxmlformats-package.relationships+xml"/>
  <Override PartName="/ppt/slides/_rels/slide11.xml.rels" ContentType="application/vnd.openxmlformats-package.relationships+xml"/>
  <Override PartName="/ppt/slides/_rels/slide18.xml.rels" ContentType="application/vnd.openxmlformats-package.relationships+xml"/>
  <Override PartName="/ppt/slides/_rels/slide4.xml.rels" ContentType="application/vnd.openxmlformats-package.relationships+xml"/>
  <Override PartName="/ppt/slides/_rels/slide12.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22.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slide22.xml" ContentType="application/vnd.openxmlformats-officedocument.presentationml.slide+xml"/>
  <Override PartName="/ppt/slides/slide7.xml" ContentType="application/vnd.openxmlformats-officedocument.presentationml.slide+xml"/>
  <Override PartName="/ppt/slides/slide21.xml" ContentType="application/vnd.openxmlformats-officedocument.presentationml.slide+xml"/>
  <Override PartName="/ppt/slides/slide6.xml" ContentType="application/vnd.openxmlformats-officedocument.presentationml.slide+xml"/>
  <Override PartName="/ppt/slides/slide20.xml" ContentType="application/vnd.openxmlformats-officedocument.presentationml.slide+xml"/>
  <Override PartName="/ppt/slides/slide27.xml" ContentType="application/vnd.openxmlformats-officedocument.presentationml.slide+xml"/>
  <Override PartName="/ppt/slides/slide5.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23.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s/slide24.xml" ContentType="application/vnd.openxmlformats-officedocument.presentationml.slide+xml"/>
  <Override PartName="/ppt/slides/slide2.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26.xml" ContentType="application/vnd.openxmlformats-officedocument.presentationml.slide+xml"/>
  <Override PartName="/ppt/slides/slide4.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charts/chart26.xml" ContentType="application/vnd.openxmlformats-officedocument.drawingml.chart+xml"/>
  <Override PartName="/ppt/charts/chart25.xml" ContentType="application/vnd.openxmlformats-officedocument.drawingml.chart+xml"/>
  <Override PartName="/ppt/charts/chart24.xml" ContentType="application/vnd.openxmlformats-officedocument.drawingml.chart+xml"/>
  <Override PartName="/ppt/charts/chart23.xml" ContentType="application/vnd.openxmlformats-officedocument.drawingml.chart+xml"/>
  <Override PartName="/ppt/charts/chart9.xml" ContentType="application/vnd.openxmlformats-officedocument.drawingml.chart+xml"/>
  <Override PartName="/ppt/charts/chart8.xml" ContentType="application/vnd.openxmlformats-officedocument.drawingml.chart+xml"/>
  <Override PartName="/ppt/charts/chart7.xml" ContentType="application/vnd.openxmlformats-officedocument.drawingml.chart+xml"/>
  <Override PartName="/ppt/charts/chart6.xml" ContentType="application/vnd.openxmlformats-officedocument.drawingml.chart+xml"/>
  <Override PartName="/ppt/charts/chart10.xml" ContentType="application/vnd.openxmlformats-officedocument.drawingml.chart+xml"/>
  <Override PartName="/ppt/charts/chart5.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3.xml" ContentType="application/vnd.openxmlformats-officedocument.drawingml.chart+xml"/>
  <Override PartName="/ppt/charts/chart22.xml" ContentType="application/vnd.openxmlformats-officedocument.drawingml.chart+xml"/>
  <Override PartName="/ppt/charts/chart4.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xml" ContentType="application/vnd.openxmlformats-officedocument.drawingml.chart+xml"/>
  <Override PartName="/ppt/charts/chart18.xml" ContentType="application/vnd.openxmlformats-officedocument.drawingml.chart+xml"/>
  <Override PartName="/ppt/charts/chart2.xml" ContentType="application/vnd.openxmlformats-officedocument.drawingml.chart+xml"/>
  <Override PartName="/ppt/charts/chart19.xml" ContentType="application/vnd.openxmlformats-officedocument.drawingml.chart+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26.png" ContentType="image/png"/>
  <Override PartName="/ppt/media/image25.png" ContentType="image/png"/>
  <Override PartName="/ppt/media/image24.png" ContentType="image/png"/>
  <Override PartName="/ppt/media/image9.png" ContentType="image/png"/>
  <Override PartName="/ppt/media/image10.png" ContentType="image/png"/>
  <Override PartName="/ppt/media/image23.png" ContentType="image/png"/>
  <Override PartName="/ppt/media/image8.png" ContentType="image/png"/>
  <Override PartName="/ppt/media/image1.png" ContentType="image/png"/>
  <Override PartName="/ppt/media/image6.png" ContentType="image/png"/>
  <Override PartName="/ppt/media/image21.png" ContentType="image/png"/>
  <Override PartName="/ppt/media/image2.png" ContentType="image/png"/>
  <Override PartName="/ppt/media/image7.png" ContentType="image/png"/>
  <Override PartName="/ppt/media/image22.png" ContentType="image/png"/>
  <Override PartName="/ppt/media/image3.png" ContentType="image/png"/>
  <Override PartName="/ppt/media/image4.png" ContentType="image/png"/>
  <Override PartName="/ppt/media/image11.png" ContentType="image/png"/>
  <Override PartName="/ppt/media/image18.jpeg" ContentType="image/jpe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9.png" ContentType="image/png"/>
  <Override PartName="/ppt/media/image5.png" ContentType="image/png"/>
  <Override PartName="/ppt/media/image20.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1" sz="1400" spc="-1" strike="noStrike">
                <a:solidFill>
                  <a:srgbClr val="ffffff"/>
                </a:solidFill>
                <a:uFill>
                  <a:solidFill>
                    <a:srgbClr val="ffffff"/>
                  </a:solidFill>
                </a:uFill>
                <a:latin typeface="Century Gothic"/>
                <a:ea typeface="DejaVu Sans"/>
              </a:defRPr>
            </a:pPr>
            <a:r>
              <a:rPr b="1" sz="1400" spc="-1" strike="noStrike">
                <a:solidFill>
                  <a:srgbClr val="ffffff"/>
                </a:solidFill>
                <a:uFill>
                  <a:solidFill>
                    <a:srgbClr val="ffffff"/>
                  </a:solidFill>
                </a:uFill>
                <a:latin typeface="Century Gothic"/>
                <a:ea typeface="DejaVu Sans"/>
              </a:rPr>
              <a:t>2015 General Election</a:t>
            </a:r>
          </a:p>
        </c:rich>
      </c:tx>
      <c:overlay val="0"/>
    </c:title>
    <c:autoTitleDeleted val="0"/>
    <c:plotArea>
      <c:barChart>
        <c:barDir val="col"/>
        <c:grouping val="clustered"/>
        <c:varyColors val="0"/>
        <c:ser>
          <c:idx val="0"/>
          <c:order val="0"/>
          <c:tx>
            <c:strRef>
              <c:f>label 0</c:f>
              <c:strCache>
                <c:ptCount val="1"/>
                <c:pt idx="0">
                  <c:v>Region 1 (Scotland)</c:v>
                </c:pt>
              </c:strCache>
            </c:strRef>
          </c:tx>
          <c:spPr>
            <a:solidFill>
              <a:srgbClr val="0070c0"/>
            </a:solidFill>
            <a:ln>
              <a:solidFill>
                <a:srgbClr val="000000"/>
              </a:solidFill>
            </a:ln>
          </c:spPr>
          <c:invertIfNegative val="0"/>
          <c:dLbls>
            <c:dLblPos val="outEnd"/>
            <c:showLegendKey val="0"/>
            <c:showVal val="0"/>
            <c:showCatName val="0"/>
            <c:showSerName val="0"/>
            <c:showPercent val="0"/>
            <c:showLeaderLines val="0"/>
          </c:dLbls>
          <c:cat>
            <c:strRef>
              <c:f>categories</c:f>
              <c:strCache>
                <c:ptCount val="8"/>
                <c:pt idx="0">
                  <c:v>Con</c:v>
                </c:pt>
                <c:pt idx="1">
                  <c:v>Lab</c:v>
                </c:pt>
                <c:pt idx="2">
                  <c:v>LiB</c:v>
                </c:pt>
                <c:pt idx="3">
                  <c:v>UKIP</c:v>
                </c:pt>
                <c:pt idx="4">
                  <c:v>Green</c:v>
                </c:pt>
                <c:pt idx="5">
                  <c:v>Nationalist</c:v>
                </c:pt>
                <c:pt idx="6">
                  <c:v>Minor</c:v>
                </c:pt>
                <c:pt idx="7">
                  <c:v>other</c:v>
                </c:pt>
              </c:strCache>
            </c:strRef>
          </c:cat>
          <c:val>
            <c:numRef>
              <c:f>0</c:f>
              <c:numCache>
                <c:formatCode>General</c:formatCode>
                <c:ptCount val="8"/>
                <c:pt idx="0">
                  <c:v>8292.78125</c:v>
                </c:pt>
                <c:pt idx="1">
                  <c:v>10090.46875</c:v>
                </c:pt>
                <c:pt idx="2">
                  <c:v>5103.96875</c:v>
                </c:pt>
                <c:pt idx="3">
                  <c:v>860.0625</c:v>
                </c:pt>
                <c:pt idx="4">
                  <c:v>883.4375</c:v>
                </c:pt>
                <c:pt idx="5">
                  <c:v>23972.3125</c:v>
                </c:pt>
                <c:pt idx="6">
                  <c:v>32.65625</c:v>
                </c:pt>
                <c:pt idx="7">
                  <c:v>107.1875</c:v>
                </c:pt>
              </c:numCache>
            </c:numRef>
          </c:val>
        </c:ser>
        <c:ser>
          <c:idx val="1"/>
          <c:order val="1"/>
          <c:tx>
            <c:strRef>
              <c:f>label 1</c:f>
              <c:strCache>
                <c:ptCount val="1"/>
                <c:pt idx="0">
                  <c:v>Region 3 (Northen Ireland)</c:v>
                </c:pt>
              </c:strCache>
            </c:strRef>
          </c:tx>
          <c:spPr>
            <a:solidFill>
              <a:srgbClr val="00b050"/>
            </a:solidFill>
            <a:ln>
              <a:solidFill>
                <a:srgbClr val="000000"/>
              </a:solidFill>
            </a:ln>
          </c:spPr>
          <c:invertIfNegative val="0"/>
          <c:dLbls>
            <c:dLblPos val="outEnd"/>
            <c:showLegendKey val="0"/>
            <c:showVal val="0"/>
            <c:showCatName val="0"/>
            <c:showSerName val="0"/>
            <c:showPercent val="0"/>
            <c:showLeaderLines val="0"/>
          </c:dLbls>
          <c:cat>
            <c:strRef>
              <c:f>categories</c:f>
              <c:strCache>
                <c:ptCount val="8"/>
                <c:pt idx="0">
                  <c:v>Con</c:v>
                </c:pt>
                <c:pt idx="1">
                  <c:v>Lab</c:v>
                </c:pt>
                <c:pt idx="2">
                  <c:v>LiB</c:v>
                </c:pt>
                <c:pt idx="3">
                  <c:v>UKIP</c:v>
                </c:pt>
                <c:pt idx="4">
                  <c:v>Green</c:v>
                </c:pt>
                <c:pt idx="5">
                  <c:v>Nationalist</c:v>
                </c:pt>
                <c:pt idx="6">
                  <c:v>Minor</c:v>
                </c:pt>
                <c:pt idx="7">
                  <c:v>other</c:v>
                </c:pt>
              </c:strCache>
            </c:strRef>
          </c:cat>
          <c:val>
            <c:numRef>
              <c:f>1</c:f>
              <c:numCache>
                <c:formatCode>General</c:formatCode>
                <c:ptCount val="8"/>
                <c:pt idx="0">
                  <c:v>6385.27777777778</c:v>
                </c:pt>
                <c:pt idx="1">
                  <c:v>5544.94444444444</c:v>
                </c:pt>
                <c:pt idx="2">
                  <c:v>10236.6666666667</c:v>
                </c:pt>
                <c:pt idx="3">
                  <c:v>1018</c:v>
                </c:pt>
                <c:pt idx="4">
                  <c:v>379</c:v>
                </c:pt>
                <c:pt idx="5">
                  <c:v>9790.66666666667</c:v>
                </c:pt>
                <c:pt idx="6">
                  <c:v>4785.88888888889</c:v>
                </c:pt>
                <c:pt idx="7">
                  <c:v>1754.16666666667</c:v>
                </c:pt>
              </c:numCache>
            </c:numRef>
          </c:val>
        </c:ser>
        <c:ser>
          <c:idx val="2"/>
          <c:order val="2"/>
          <c:tx>
            <c:strRef>
              <c:f>label 2</c:f>
              <c:strCache>
                <c:ptCount val="1"/>
                <c:pt idx="0">
                  <c:v>Region 12 (Wales)</c:v>
                </c:pt>
              </c:strCache>
            </c:strRef>
          </c:tx>
          <c:spPr>
            <a:solidFill>
              <a:srgbClr val="ff0000"/>
            </a:solidFill>
            <a:ln>
              <a:solidFill>
                <a:srgbClr val="000000"/>
              </a:solidFill>
            </a:ln>
          </c:spPr>
          <c:invertIfNegative val="0"/>
          <c:dLbls>
            <c:dLblPos val="outEnd"/>
            <c:showLegendKey val="0"/>
            <c:showVal val="0"/>
            <c:showCatName val="0"/>
            <c:showSerName val="0"/>
            <c:showPercent val="0"/>
            <c:showLeaderLines val="0"/>
          </c:dLbls>
          <c:cat>
            <c:strRef>
              <c:f>categories</c:f>
              <c:strCache>
                <c:ptCount val="8"/>
                <c:pt idx="0">
                  <c:v>Con</c:v>
                </c:pt>
                <c:pt idx="1">
                  <c:v>Lab</c:v>
                </c:pt>
                <c:pt idx="2">
                  <c:v>LiB</c:v>
                </c:pt>
                <c:pt idx="3">
                  <c:v>UKIP</c:v>
                </c:pt>
                <c:pt idx="4">
                  <c:v>Green</c:v>
                </c:pt>
                <c:pt idx="5">
                  <c:v>Nationalist</c:v>
                </c:pt>
                <c:pt idx="6">
                  <c:v>Minor</c:v>
                </c:pt>
                <c:pt idx="7">
                  <c:v>other</c:v>
                </c:pt>
              </c:strCache>
            </c:strRef>
          </c:cat>
          <c:val>
            <c:numRef>
              <c:f>2</c:f>
              <c:numCache>
                <c:formatCode>General</c:formatCode>
                <c:ptCount val="8"/>
                <c:pt idx="0">
                  <c:v>10195.325</c:v>
                </c:pt>
                <c:pt idx="1">
                  <c:v>13811.825</c:v>
                </c:pt>
                <c:pt idx="2">
                  <c:v>2444.575</c:v>
                </c:pt>
                <c:pt idx="3">
                  <c:v>5108.25</c:v>
                </c:pt>
                <c:pt idx="4">
                  <c:v>958.6</c:v>
                </c:pt>
                <c:pt idx="5">
                  <c:v>4542.6</c:v>
                </c:pt>
                <c:pt idx="6">
                  <c:v>204.325</c:v>
                </c:pt>
                <c:pt idx="7">
                  <c:v>186.075</c:v>
                </c:pt>
              </c:numCache>
            </c:numRef>
          </c:val>
        </c:ser>
        <c:ser>
          <c:idx val="3"/>
          <c:order val="3"/>
          <c:tx>
            <c:strRef>
              <c:f>label 3</c:f>
              <c:strCache>
                <c:ptCount val="1"/>
                <c:pt idx="0">
                  <c:v>Region 20 (England)</c:v>
                </c:pt>
              </c:strCache>
            </c:strRef>
          </c:tx>
          <c:spPr>
            <a:solidFill>
              <a:srgbClr val="a6a6a6"/>
            </a:solidFill>
            <a:ln>
              <a:solidFill>
                <a:srgbClr val="000000"/>
              </a:solidFill>
            </a:ln>
          </c:spPr>
          <c:invertIfNegative val="0"/>
          <c:dLbls>
            <c:dLblPos val="outEnd"/>
            <c:showLegendKey val="0"/>
            <c:showVal val="0"/>
            <c:showCatName val="0"/>
            <c:showSerName val="0"/>
            <c:showPercent val="0"/>
            <c:showLeaderLines val="0"/>
          </c:dLbls>
          <c:cat>
            <c:strRef>
              <c:f>categories</c:f>
              <c:strCache>
                <c:ptCount val="8"/>
                <c:pt idx="0">
                  <c:v>Con</c:v>
                </c:pt>
                <c:pt idx="1">
                  <c:v>Lab</c:v>
                </c:pt>
                <c:pt idx="2">
                  <c:v>LiB</c:v>
                </c:pt>
                <c:pt idx="3">
                  <c:v>UKIP</c:v>
                </c:pt>
                <c:pt idx="4">
                  <c:v>Green</c:v>
                </c:pt>
                <c:pt idx="5">
                  <c:v>Nationalist</c:v>
                </c:pt>
                <c:pt idx="6">
                  <c:v>Minor</c:v>
                </c:pt>
                <c:pt idx="7">
                  <c:v>other</c:v>
                </c:pt>
              </c:strCache>
            </c:strRef>
          </c:cat>
          <c:val>
            <c:numRef>
              <c:f>3</c:f>
              <c:numCache>
                <c:formatCode>General</c:formatCode>
                <c:ptCount val="8"/>
                <c:pt idx="0">
                  <c:v>25134.0303030303</c:v>
                </c:pt>
                <c:pt idx="1">
                  <c:v>10180.303030303</c:v>
                </c:pt>
                <c:pt idx="2">
                  <c:v>4357.9696969697</c:v>
                </c:pt>
                <c:pt idx="3">
                  <c:v>8766.39393939394</c:v>
                </c:pt>
                <c:pt idx="4">
                  <c:v>2842.30303030303</c:v>
                </c:pt>
                <c:pt idx="5">
                  <c:v>0</c:v>
                </c:pt>
                <c:pt idx="6">
                  <c:v>0</c:v>
                </c:pt>
                <c:pt idx="7">
                  <c:v>274.363636363636</c:v>
                </c:pt>
              </c:numCache>
            </c:numRef>
          </c:val>
        </c:ser>
        <c:gapWidth val="219"/>
        <c:overlap val="-27"/>
        <c:axId val="83568109"/>
        <c:axId val="59056374"/>
      </c:barChart>
      <c:lineChart>
        <c:grouping val="standard"/>
        <c:ser>
          <c:idx val="4"/>
          <c:order val="4"/>
          <c:tx>
            <c:strRef>
              <c:f>label 4</c:f>
              <c:strCache>
                <c:ptCount val="1"/>
                <c:pt idx="0">
                  <c:v>National Average</c:v>
                </c:pt>
              </c:strCache>
            </c:strRef>
          </c:tx>
          <c:spPr>
            <a:solidFill>
              <a:srgbClr val="75ceec"/>
            </a:solidFill>
            <a:ln w="28440">
              <a:solidFill>
                <a:srgbClr val="75ceec"/>
              </a:solidFill>
              <a:round/>
            </a:ln>
          </c:spPr>
          <c:marker>
            <c:symbol val="none"/>
          </c:marker>
          <c:dLbls>
            <c:dLblPos val="r"/>
            <c:showLegendKey val="0"/>
            <c:showVal val="0"/>
            <c:showCatName val="0"/>
            <c:showSerName val="0"/>
            <c:showPercent val="0"/>
            <c:showLeaderLines val="0"/>
          </c:dLbls>
          <c:cat>
            <c:strRef>
              <c:f>categories</c:f>
              <c:strCache>
                <c:ptCount val="8"/>
                <c:pt idx="0">
                  <c:v>Con</c:v>
                </c:pt>
                <c:pt idx="1">
                  <c:v>Lab</c:v>
                </c:pt>
                <c:pt idx="2">
                  <c:v>LiB</c:v>
                </c:pt>
                <c:pt idx="3">
                  <c:v>UKIP</c:v>
                </c:pt>
                <c:pt idx="4">
                  <c:v>Green</c:v>
                </c:pt>
                <c:pt idx="5">
                  <c:v>Nationalist</c:v>
                </c:pt>
                <c:pt idx="6">
                  <c:v>Minor</c:v>
                </c:pt>
                <c:pt idx="7">
                  <c:v>other</c:v>
                </c:pt>
              </c:strCache>
            </c:strRef>
          </c:cat>
          <c:val>
            <c:numRef>
              <c:f>4</c:f>
              <c:numCache>
                <c:formatCode>General</c:formatCode>
                <c:ptCount val="8"/>
                <c:pt idx="0">
                  <c:v>17600.7169230769</c:v>
                </c:pt>
                <c:pt idx="1">
                  <c:v>14534.02</c:v>
                </c:pt>
                <c:pt idx="2">
                  <c:v>4000.18769230769</c:v>
                </c:pt>
                <c:pt idx="3">
                  <c:v>5970.92153846154</c:v>
                </c:pt>
                <c:pt idx="4">
                  <c:v>1780.94307692308</c:v>
                </c:pt>
                <c:pt idx="5">
                  <c:v>2792.56086286595</c:v>
                </c:pt>
                <c:pt idx="6">
                  <c:v>245.264615384615</c:v>
                </c:pt>
                <c:pt idx="7">
                  <c:v>307.149230769231</c:v>
                </c:pt>
              </c:numCache>
            </c:numRef>
          </c:val>
          <c:smooth val="0"/>
        </c:ser>
        <c:hiLowLines>
          <c:spPr>
            <a:ln>
              <a:noFill/>
            </a:ln>
          </c:spPr>
        </c:hiLowLines>
        <c:marker val="0"/>
        <c:axId val="45206967"/>
        <c:axId val="64999331"/>
      </c:lineChart>
      <c:catAx>
        <c:axId val="83568109"/>
        <c:scaling>
          <c:orientation val="minMax"/>
        </c:scaling>
        <c:delete val="0"/>
        <c:axPos val="b"/>
        <c:title>
          <c:tx>
            <c:rich>
              <a:bodyPr rot="0"/>
              <a:lstStyle/>
              <a:p>
                <a:pPr>
                  <a:defRPr b="1" sz="1000" spc="-1" strike="noStrike">
                    <a:solidFill>
                      <a:srgbClr val="ffffff"/>
                    </a:solidFill>
                    <a:uFill>
                      <a:solidFill>
                        <a:srgbClr val="ffffff"/>
                      </a:solidFill>
                    </a:uFill>
                    <a:latin typeface="Century Gothic"/>
                    <a:ea typeface="DejaVu Sans"/>
                  </a:defRPr>
                </a:pPr>
                <a:r>
                  <a:rPr b="1" sz="1000" spc="-1" strike="noStrike">
                    <a:solidFill>
                      <a:srgbClr val="ffffff"/>
                    </a:solidFill>
                    <a:uFill>
                      <a:solidFill>
                        <a:srgbClr val="ffffff"/>
                      </a:solidFill>
                    </a:uFill>
                    <a:latin typeface="Century Gothic"/>
                    <a:ea typeface="DejaVu Sans"/>
                  </a:rPr>
                  <a:t>Political Parties</a:t>
                </a:r>
              </a:p>
            </c:rich>
          </c:tx>
          <c:overlay val="0"/>
        </c:title>
        <c:numFmt formatCode="DD/MM/YYYY" sourceLinked="1"/>
        <c:majorTickMark val="none"/>
        <c:minorTickMark val="none"/>
        <c:tickLblPos val="nextTo"/>
        <c:spPr>
          <a:ln w="9360">
            <a:solidFill>
              <a:srgbClr val="ffffff"/>
            </a:solidFill>
            <a:round/>
          </a:ln>
        </c:spPr>
        <c:txPr>
          <a:bodyPr/>
          <a:p>
            <a:pPr>
              <a:defRPr b="0" sz="900" spc="-1" strike="noStrike">
                <a:solidFill>
                  <a:srgbClr val="ffffff"/>
                </a:solidFill>
                <a:uFill>
                  <a:solidFill>
                    <a:srgbClr val="ffffff"/>
                  </a:solidFill>
                </a:uFill>
                <a:latin typeface="Century Gothic"/>
                <a:ea typeface="DejaVu Sans"/>
              </a:defRPr>
            </a:pPr>
          </a:p>
        </c:txPr>
        <c:crossAx val="59056374"/>
        <c:crosses val="autoZero"/>
        <c:auto val="1"/>
        <c:lblAlgn val="ctr"/>
        <c:lblOffset val="100"/>
      </c:catAx>
      <c:valAx>
        <c:axId val="59056374"/>
        <c:scaling>
          <c:orientation val="minMax"/>
        </c:scaling>
        <c:delete val="0"/>
        <c:axPos val="l"/>
        <c:majorGridlines>
          <c:spPr>
            <a:ln w="9360">
              <a:solidFill>
                <a:srgbClr val="ffffff"/>
              </a:solidFill>
              <a:round/>
            </a:ln>
          </c:spPr>
        </c:majorGridlines>
        <c:title>
          <c:tx>
            <c:rich>
              <a:bodyPr rot="-5400000"/>
              <a:lstStyle/>
              <a:p>
                <a:pPr>
                  <a:defRPr b="1" sz="1000" spc="-1" strike="noStrike">
                    <a:solidFill>
                      <a:srgbClr val="ffffff"/>
                    </a:solidFill>
                    <a:uFill>
                      <a:solidFill>
                        <a:srgbClr val="ffffff"/>
                      </a:solidFill>
                    </a:uFill>
                    <a:latin typeface="Century Gothic"/>
                    <a:ea typeface="DejaVu Sans"/>
                  </a:defRPr>
                </a:pPr>
                <a:r>
                  <a:rPr b="1" sz="1000" spc="-1" strike="noStrike">
                    <a:solidFill>
                      <a:srgbClr val="ffffff"/>
                    </a:solidFill>
                    <a:uFill>
                      <a:solidFill>
                        <a:srgbClr val="ffffff"/>
                      </a:solidFill>
                    </a:uFill>
                    <a:latin typeface="Century Gothic"/>
                    <a:ea typeface="DejaVu Sans"/>
                  </a:rPr>
                  <a:t>Average Votes</a:t>
                </a:r>
              </a:p>
            </c:rich>
          </c:tx>
          <c:overlay val="0"/>
        </c:title>
        <c:numFmt formatCode="* #,##0\ ;* \(#,##0\);* \-#\ ;@\ " sourceLinked="0"/>
        <c:majorTickMark val="none"/>
        <c:minorTickMark val="none"/>
        <c:tickLblPos val="nextTo"/>
        <c:spPr>
          <a:ln w="9360">
            <a:noFill/>
          </a:ln>
        </c:spPr>
        <c:txPr>
          <a:bodyPr/>
          <a:p>
            <a:pPr>
              <a:defRPr b="0" sz="900" spc="-1" strike="noStrike">
                <a:solidFill>
                  <a:srgbClr val="ffffff"/>
                </a:solidFill>
                <a:uFill>
                  <a:solidFill>
                    <a:srgbClr val="ffffff"/>
                  </a:solidFill>
                </a:uFill>
                <a:latin typeface="Century Gothic"/>
                <a:ea typeface="DejaVu Sans"/>
              </a:defRPr>
            </a:pPr>
          </a:p>
        </c:txPr>
        <c:crossAx val="83568109"/>
        <c:crosses val="autoZero"/>
        <c:crossBetween val="midCat"/>
      </c:valAx>
      <c:catAx>
        <c:axId val="45206967"/>
        <c:scaling>
          <c:orientation val="minMax"/>
        </c:scaling>
        <c:delete val="1"/>
        <c:axPos val="t"/>
        <c:title>
          <c:tx>
            <c:rich>
              <a:bodyPr rot="0"/>
              <a:lstStyle/>
              <a:p>
                <a:pPr>
                  <a:defRPr b="1" sz="1000" spc="-1" strike="noStrike">
                    <a:solidFill>
                      <a:srgbClr val="ffffff"/>
                    </a:solidFill>
                    <a:uFill>
                      <a:solidFill>
                        <a:srgbClr val="ffffff"/>
                      </a:solidFill>
                    </a:uFill>
                    <a:latin typeface="Century Gothic"/>
                    <a:ea typeface="DejaVu Sans"/>
                  </a:defRPr>
                </a:pPr>
                <a:r>
                  <a:rPr b="1" sz="1000" spc="-1" strike="noStrike">
                    <a:solidFill>
                      <a:srgbClr val="ffffff"/>
                    </a:solidFill>
                    <a:uFill>
                      <a:solidFill>
                        <a:srgbClr val="ffffff"/>
                      </a:solidFill>
                    </a:uFill>
                    <a:latin typeface="Century Gothic"/>
                    <a:ea typeface="DejaVu Sans"/>
                  </a:rPr>
                  <a:t>Political Parties</a:t>
                </a:r>
              </a:p>
            </c:rich>
          </c:tx>
          <c:overlay val="0"/>
        </c:title>
        <c:numFmt formatCode="DD/MM/YYYY" sourceLinked="1"/>
        <c:majorTickMark val="none"/>
        <c:minorTickMark val="none"/>
        <c:tickLblPos val="nextTo"/>
        <c:spPr>
          <a:ln w="9360">
            <a:solidFill>
              <a:srgbClr val="ffffff"/>
            </a:solidFill>
            <a:round/>
          </a:ln>
        </c:spPr>
        <c:txPr>
          <a:bodyPr/>
          <a:p>
            <a:pPr>
              <a:defRPr b="0" sz="900" spc="-1" strike="noStrike">
                <a:solidFill>
                  <a:srgbClr val="ffffff"/>
                </a:solidFill>
                <a:uFill>
                  <a:solidFill>
                    <a:srgbClr val="ffffff"/>
                  </a:solidFill>
                </a:uFill>
                <a:latin typeface="Century Gothic"/>
                <a:ea typeface="DejaVu Sans"/>
              </a:defRPr>
            </a:pPr>
          </a:p>
        </c:txPr>
        <c:crossAx val="64999331"/>
        <c:crosses val="autoZero"/>
        <c:auto val="1"/>
        <c:lblAlgn val="ctr"/>
        <c:lblOffset val="100"/>
      </c:catAx>
      <c:valAx>
        <c:axId val="64999331"/>
        <c:scaling>
          <c:orientation val="minMax"/>
        </c:scaling>
        <c:delete val="1"/>
        <c:axPos val="r"/>
        <c:title>
          <c:tx>
            <c:rich>
              <a:bodyPr rot="-5400000"/>
              <a:lstStyle/>
              <a:p>
                <a:pPr>
                  <a:defRPr b="1" sz="1000" spc="-1" strike="noStrike">
                    <a:solidFill>
                      <a:srgbClr val="ffffff"/>
                    </a:solidFill>
                    <a:uFill>
                      <a:solidFill>
                        <a:srgbClr val="ffffff"/>
                      </a:solidFill>
                    </a:uFill>
                    <a:latin typeface="Century Gothic"/>
                    <a:ea typeface="DejaVu Sans"/>
                  </a:defRPr>
                </a:pPr>
                <a:r>
                  <a:rPr b="1" sz="1000" spc="-1" strike="noStrike">
                    <a:solidFill>
                      <a:srgbClr val="ffffff"/>
                    </a:solidFill>
                    <a:uFill>
                      <a:solidFill>
                        <a:srgbClr val="ffffff"/>
                      </a:solidFill>
                    </a:uFill>
                    <a:latin typeface="Century Gothic"/>
                    <a:ea typeface="DejaVu Sans"/>
                  </a:rPr>
                  <a:t>Average Votes</a:t>
                </a:r>
              </a:p>
            </c:rich>
          </c:tx>
          <c:overlay val="0"/>
        </c:title>
        <c:numFmt formatCode="* #,##0\ ;* \(#,##0\);* \-#\ ;@\ " sourceLinked="0"/>
        <c:majorTickMark val="none"/>
        <c:minorTickMark val="none"/>
        <c:tickLblPos val="nextTo"/>
        <c:spPr>
          <a:ln w="9360">
            <a:noFill/>
          </a:ln>
        </c:spPr>
        <c:txPr>
          <a:bodyPr/>
          <a:p>
            <a:pPr>
              <a:defRPr b="0" sz="900" spc="-1" strike="noStrike">
                <a:solidFill>
                  <a:srgbClr val="ffffff"/>
                </a:solidFill>
                <a:uFill>
                  <a:solidFill>
                    <a:srgbClr val="ffffff"/>
                  </a:solidFill>
                </a:uFill>
                <a:latin typeface="Century Gothic"/>
                <a:ea typeface="DejaVu Sans"/>
              </a:defRPr>
            </a:pPr>
          </a:p>
        </c:txPr>
        <c:crossAx val="45206967"/>
        <c:crosses val="autoZero"/>
        <c:crossBetween val="midCat"/>
      </c:valAx>
      <c:spPr>
        <a:noFill/>
        <a:ln>
          <a:noFill/>
        </a:ln>
      </c:spPr>
    </c:plotArea>
    <c:legend>
      <c:legendPos val="b"/>
      <c:overlay val="0"/>
      <c:spPr>
        <a:noFill/>
        <a:ln>
          <a:noFill/>
        </a:ln>
      </c:spPr>
    </c:legend>
    <c:plotVisOnly val="1"/>
    <c:dispBlanksAs val="gap"/>
  </c:chart>
  <c:spPr>
    <a:noFill/>
    <a:ln>
      <a:noFill/>
    </a:ln>
  </c:spPr>
</c:chartSpace>
</file>

<file path=ppt/charts/chart10.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Seats Won 2a)</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383</c:v>
                </c:pt>
                <c:pt idx="1">
                  <c:v>167</c:v>
                </c:pt>
                <c:pt idx="2">
                  <c:v>13</c:v>
                </c:pt>
                <c:pt idx="3">
                  <c:v>18</c:v>
                </c:pt>
                <c:pt idx="4">
                  <c:v>2</c:v>
                </c:pt>
                <c:pt idx="5">
                  <c:v>65</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11.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Votes Won 2a)</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12361401.62</c:v>
                </c:pt>
                <c:pt idx="1">
                  <c:v>6377327.6</c:v>
                </c:pt>
                <c:pt idx="2">
                  <c:v>1065229.3</c:v>
                </c:pt>
                <c:pt idx="3">
                  <c:v>7564841.48</c:v>
                </c:pt>
                <c:pt idx="4">
                  <c:v>1157613</c:v>
                </c:pt>
                <c:pt idx="5">
                  <c:v>1812372</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12.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Votes Won Q2c</a:t>
            </a:r>
          </a:p>
        </c:rich>
      </c:tx>
      <c:overlay val="0"/>
    </c:title>
    <c:autoTitleDeleted val="0"/>
    <c:plotArea>
      <c:pieChart>
        <c:varyColors val="1"/>
        <c:ser>
          <c:idx val="0"/>
          <c:order val="0"/>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11244191.4</c:v>
                </c:pt>
                <c:pt idx="1">
                  <c:v>9326278.72</c:v>
                </c:pt>
                <c:pt idx="2">
                  <c:v>2600122</c:v>
                </c:pt>
                <c:pt idx="3">
                  <c:v>4198207.88</c:v>
                </c:pt>
                <c:pt idx="4">
                  <c:v>1157613</c:v>
                </c:pt>
                <c:pt idx="5">
                  <c:v>1812372</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13.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Seats Won Q2c</a:t>
            </a:r>
          </a:p>
        </c:rich>
      </c:tx>
      <c:overlay val="0"/>
    </c:title>
    <c:autoTitleDeleted val="0"/>
    <c:plotArea>
      <c:pieChart>
        <c:varyColors val="1"/>
        <c:ser>
          <c:idx val="0"/>
          <c:order val="0"/>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332</c:v>
                </c:pt>
                <c:pt idx="1">
                  <c:v>232</c:v>
                </c:pt>
                <c:pt idx="2">
                  <c:v>16</c:v>
                </c:pt>
                <c:pt idx="3">
                  <c:v>5</c:v>
                </c:pt>
                <c:pt idx="4">
                  <c:v>1</c:v>
                </c:pt>
                <c:pt idx="5">
                  <c:v>63</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14.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1" sz="2200" spc="143" strike="noStrike">
                <a:solidFill>
                  <a:srgbClr val="ffffff"/>
                </a:solidFill>
                <a:uFill>
                  <a:solidFill>
                    <a:srgbClr val="ffffff"/>
                  </a:solidFill>
                </a:uFill>
                <a:latin typeface="Century Gothic"/>
                <a:ea typeface="DejaVu Sans"/>
              </a:defRPr>
            </a:pPr>
            <a:r>
              <a:rPr b="1" sz="2200" spc="143" strike="noStrike">
                <a:solidFill>
                  <a:srgbClr val="ffffff"/>
                </a:solidFill>
                <a:uFill>
                  <a:solidFill>
                    <a:srgbClr val="ffffff"/>
                  </a:solidFill>
                </a:uFill>
                <a:latin typeface="Century Gothic"/>
                <a:ea typeface="DejaVu Sans"/>
              </a:rPr>
              <a:t>Votes Won Q2c</a:t>
            </a:r>
          </a:p>
        </c:rich>
      </c:tx>
      <c:overlay val="0"/>
    </c:title>
    <c:autoTitleDeleted val="0"/>
    <c:plotArea>
      <c:barChart>
        <c:barDir val="col"/>
        <c:grouping val="clustered"/>
        <c:varyColors val="0"/>
        <c:gapWidth val="100"/>
        <c:overlap val="0"/>
        <c:axId val="36471365"/>
        <c:axId val="15421041"/>
      </c:barChart>
      <c:catAx>
        <c:axId val="36471365"/>
        <c:scaling>
          <c:orientation val="minMax"/>
        </c:scaling>
        <c:delete val="1"/>
        <c:axPos val="b"/>
        <c:numFmt formatCode="DD/MM/YYYY" sourceLinked="1"/>
        <c:majorTickMark val="out"/>
        <c:minorTickMark val="none"/>
        <c:tickLblPos val="none"/>
        <c:spPr>
          <a:ln>
            <a:solidFill>
              <a:srgbClr val="b3b3b3"/>
            </a:solidFill>
          </a:ln>
        </c:spPr>
        <c:txPr>
          <a:bodyPr/>
          <a:p>
            <a:pPr>
              <a:defRPr b="0" sz="1000" spc="-1" strike="noStrike">
                <a:solidFill>
                  <a:srgbClr val="000000"/>
                </a:solidFill>
                <a:uFill>
                  <a:solidFill>
                    <a:srgbClr val="ffffff"/>
                  </a:solidFill>
                </a:uFill>
                <a:latin typeface="Arial"/>
              </a:defRPr>
            </a:pPr>
          </a:p>
        </c:txPr>
        <c:crossAx val="15421041"/>
        <c:crossesAt val="0"/>
        <c:auto val="1"/>
        <c:lblAlgn val="ctr"/>
        <c:lblOffset val="100"/>
      </c:catAx>
      <c:valAx>
        <c:axId val="15421041"/>
        <c:scaling>
          <c:orientation val="minMax"/>
        </c:scaling>
        <c:delete val="1"/>
        <c:axPos val="l"/>
        <c:numFmt formatCode="General" sourceLinked="1"/>
        <c:majorTickMark val="out"/>
        <c:minorTickMark val="none"/>
        <c:tickLblPos val="none"/>
        <c:spPr>
          <a:ln>
            <a:solidFill>
              <a:srgbClr val="b3b3b3"/>
            </a:solidFill>
          </a:ln>
        </c:spPr>
        <c:txPr>
          <a:bodyPr/>
          <a:p>
            <a:pPr>
              <a:defRPr b="0" sz="1000" spc="-1" strike="noStrike">
                <a:solidFill>
                  <a:srgbClr val="000000"/>
                </a:solidFill>
                <a:uFill>
                  <a:solidFill>
                    <a:srgbClr val="ffffff"/>
                  </a:solidFill>
                </a:uFill>
                <a:latin typeface="Arial"/>
              </a:defRPr>
            </a:pPr>
          </a:p>
        </c:txPr>
        <c:crossAx val="36471365"/>
        <c:crosses val="min"/>
        <c:crossBetween val="midCat"/>
      </c:valAx>
      <c:spPr>
        <a:noFill/>
        <a:ln>
          <a:noFill/>
        </a:ln>
      </c:spPr>
    </c:plotArea>
    <c:legend>
      <c:legendPos val="t"/>
      <c:overlay val="0"/>
      <c:spPr>
        <a:noFill/>
        <a:ln>
          <a:noFill/>
        </a:ln>
      </c:spPr>
    </c:legend>
    <c:plotVisOnly val="1"/>
    <c:dispBlanksAs val="gap"/>
  </c:chart>
  <c:spPr>
    <a:noFill/>
    <a:ln>
      <a:noFill/>
    </a:ln>
  </c:spPr>
</c:chartSpace>
</file>

<file path=ppt/charts/chart15.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Votes Won Q2a+c)</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11683392.0195861</c:v>
                </c:pt>
                <c:pt idx="1">
                  <c:v>6135320.44747182</c:v>
                </c:pt>
                <c:pt idx="2">
                  <c:v>1066495.77238155</c:v>
                </c:pt>
                <c:pt idx="3">
                  <c:v>8509524.7382347</c:v>
                </c:pt>
                <c:pt idx="4">
                  <c:v>1157613</c:v>
                </c:pt>
                <c:pt idx="5">
                  <c:v>1812853.65243658</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16.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Seats Won Q2a+c)</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374</c:v>
                </c:pt>
                <c:pt idx="1">
                  <c:v>112</c:v>
                </c:pt>
                <c:pt idx="2">
                  <c:v>13</c:v>
                </c:pt>
                <c:pt idx="3">
                  <c:v>82</c:v>
                </c:pt>
                <c:pt idx="4">
                  <c:v>2</c:v>
                </c:pt>
                <c:pt idx="5">
                  <c:v>65</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17.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Empty Chair Votes</a:t>
            </a:r>
          </a:p>
        </c:rich>
      </c:tx>
      <c:overlay val="0"/>
    </c:title>
    <c:autoTitleDeleted val="0"/>
    <c:plotArea>
      <c:pieChart>
        <c:varyColors val="1"/>
        <c:ser>
          <c:idx val="0"/>
          <c:order val="0"/>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Pt>
            <c:idx val="6"/>
            <c:spPr>
              <a:solidFill>
                <a:srgbClr val="ffffff"/>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
              <c:idx val="6"/>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7"/>
                <c:pt idx="0">
                  <c:v>CON</c:v>
                </c:pt>
                <c:pt idx="1">
                  <c:v>LAB</c:v>
                </c:pt>
                <c:pt idx="2">
                  <c:v>LIB</c:v>
                </c:pt>
                <c:pt idx="3">
                  <c:v>UKIP</c:v>
                </c:pt>
                <c:pt idx="4">
                  <c:v>GRN</c:v>
                </c:pt>
                <c:pt idx="5">
                  <c:v>NAT</c:v>
                </c:pt>
                <c:pt idx="6">
                  <c:v>EC</c:v>
                </c:pt>
              </c:strCache>
            </c:strRef>
          </c:cat>
          <c:val>
            <c:numRef>
              <c:f>0</c:f>
              <c:numCache>
                <c:formatCode>General</c:formatCode>
                <c:ptCount val="7"/>
                <c:pt idx="0">
                  <c:v>11440466</c:v>
                </c:pt>
                <c:pt idx="1">
                  <c:v>9447113</c:v>
                </c:pt>
                <c:pt idx="2">
                  <c:v>2600122</c:v>
                </c:pt>
                <c:pt idx="3">
                  <c:v>3881099</c:v>
                </c:pt>
                <c:pt idx="4">
                  <c:v>1157613</c:v>
                </c:pt>
                <c:pt idx="5">
                  <c:v>1812372</c:v>
                </c:pt>
                <c:pt idx="6">
                  <c:v>15730951</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18.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Empty Chair Seats</a:t>
            </a:r>
          </a:p>
        </c:rich>
      </c:tx>
      <c:overlay val="0"/>
    </c:title>
    <c:autoTitleDeleted val="0"/>
    <c:plotArea>
      <c:pieChart>
        <c:varyColors val="1"/>
        <c:ser>
          <c:idx val="0"/>
          <c:order val="0"/>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ef7a24"/>
              </a:solidFill>
              <a:ln w="19080">
                <a:solidFill>
                  <a:srgbClr val="ffffff"/>
                </a:solidFill>
                <a:round/>
              </a:ln>
            </c:spPr>
          </c:dPt>
          <c:dPt>
            <c:idx val="3"/>
            <c:spPr>
              <a:solidFill>
                <a:srgbClr val="5aa0f5"/>
              </a:solidFill>
              <a:ln w="19080">
                <a:solidFill>
                  <a:srgbClr val="ffffff"/>
                </a:solidFill>
                <a:round/>
              </a:ln>
            </c:spPr>
          </c:dPt>
          <c:dPt>
            <c:idx val="4"/>
            <c:spPr>
              <a:solidFill>
                <a:srgbClr val="75ceec"/>
              </a:solidFill>
              <a:ln w="19080">
                <a:solidFill>
                  <a:srgbClr val="ffffff"/>
                </a:solidFill>
                <a:round/>
              </a:ln>
            </c:spPr>
          </c:dPt>
          <c:dPt>
            <c:idx val="5"/>
            <c:spPr>
              <a:solidFill>
                <a:srgbClr val="ffff00"/>
              </a:solidFill>
              <a:ln w="19080">
                <a:solidFill>
                  <a:srgbClr val="ffffff"/>
                </a:solidFill>
                <a:round/>
              </a:ln>
            </c:spPr>
          </c:dPt>
          <c:dPt>
            <c:idx val="6"/>
            <c:spPr>
              <a:solidFill>
                <a:srgbClr val="ffffff"/>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
              <c:idx val="6"/>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7"/>
                <c:pt idx="0">
                  <c:v>CON</c:v>
                </c:pt>
                <c:pt idx="1">
                  <c:v>LAB</c:v>
                </c:pt>
                <c:pt idx="2">
                  <c:v>LIB</c:v>
                </c:pt>
                <c:pt idx="3">
                  <c:v>UKIP</c:v>
                </c:pt>
                <c:pt idx="4">
                  <c:v>GRN</c:v>
                </c:pt>
                <c:pt idx="5">
                  <c:v>NAT</c:v>
                </c:pt>
                <c:pt idx="6">
                  <c:v>EC</c:v>
                </c:pt>
              </c:strCache>
            </c:strRef>
          </c:cat>
          <c:val>
            <c:numRef>
              <c:f>0</c:f>
              <c:numCache>
                <c:formatCode>General</c:formatCode>
                <c:ptCount val="7"/>
                <c:pt idx="0">
                  <c:v>210</c:v>
                </c:pt>
                <c:pt idx="1">
                  <c:v>41</c:v>
                </c:pt>
                <c:pt idx="2">
                  <c:v>2</c:v>
                </c:pt>
                <c:pt idx="3">
                  <c:v>0</c:v>
                </c:pt>
                <c:pt idx="4">
                  <c:v>1</c:v>
                </c:pt>
                <c:pt idx="5">
                  <c:v>50</c:v>
                </c:pt>
                <c:pt idx="6">
                  <c:v>346</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19.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Votes Won Non-Voters to Labour</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11440466</c:v>
                </c:pt>
                <c:pt idx="1">
                  <c:v>14638326.83</c:v>
                </c:pt>
                <c:pt idx="2">
                  <c:v>2600122</c:v>
                </c:pt>
                <c:pt idx="3">
                  <c:v>3881099</c:v>
                </c:pt>
                <c:pt idx="4">
                  <c:v>1157613</c:v>
                </c:pt>
                <c:pt idx="5">
                  <c:v>1812372</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2.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Votes Won 2015</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11440466</c:v>
                </c:pt>
                <c:pt idx="1">
                  <c:v>9447113</c:v>
                </c:pt>
                <c:pt idx="2">
                  <c:v>2600122</c:v>
                </c:pt>
                <c:pt idx="3">
                  <c:v>3881099</c:v>
                </c:pt>
                <c:pt idx="4">
                  <c:v>1157613</c:v>
                </c:pt>
                <c:pt idx="5">
                  <c:v>1812372</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20.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Seats Won Non-Voters to Labour</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253</c:v>
                </c:pt>
                <c:pt idx="1">
                  <c:v>325</c:v>
                </c:pt>
                <c:pt idx="2">
                  <c:v>12</c:v>
                </c:pt>
                <c:pt idx="3">
                  <c:v>1</c:v>
                </c:pt>
                <c:pt idx="4">
                  <c:v>1</c:v>
                </c:pt>
                <c:pt idx="5">
                  <c:v>57</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21.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10% CON-LAB Swing Votes Won</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8744252.94524394</c:v>
                </c:pt>
                <c:pt idx="1">
                  <c:v>12148957.6415229</c:v>
                </c:pt>
                <c:pt idx="2">
                  <c:v>2596394.56634781</c:v>
                </c:pt>
                <c:pt idx="3">
                  <c:v>3950144.39679303</c:v>
                </c:pt>
                <c:pt idx="4">
                  <c:v>1187196.14984678</c:v>
                </c:pt>
                <c:pt idx="5">
                  <c:v>1756474.68629044</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22.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10% CON-LAB Swing Seats Won</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219</c:v>
                </c:pt>
                <c:pt idx="1">
                  <c:v>339</c:v>
                </c:pt>
                <c:pt idx="2">
                  <c:v>25</c:v>
                </c:pt>
                <c:pt idx="3">
                  <c:v>3</c:v>
                </c:pt>
                <c:pt idx="4">
                  <c:v>1</c:v>
                </c:pt>
                <c:pt idx="5">
                  <c:v>62</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23.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Worst Opinion Poll Votes</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11660714.1931584</c:v>
                </c:pt>
                <c:pt idx="1">
                  <c:v>9005052.2552606</c:v>
                </c:pt>
                <c:pt idx="2">
                  <c:v>2205252.04917352</c:v>
                </c:pt>
                <c:pt idx="3">
                  <c:v>4287108.12939262</c:v>
                </c:pt>
                <c:pt idx="4">
                  <c:v>1532009.5449708</c:v>
                </c:pt>
                <c:pt idx="5">
                  <c:v>1688211.45288545</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24.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Worst Opinion Poll Seats</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350</c:v>
                </c:pt>
                <c:pt idx="1">
                  <c:v>221</c:v>
                </c:pt>
                <c:pt idx="2">
                  <c:v>12</c:v>
                </c:pt>
                <c:pt idx="3">
                  <c:v>2</c:v>
                </c:pt>
                <c:pt idx="4">
                  <c:v>2</c:v>
                </c:pt>
                <c:pt idx="5">
                  <c:v>62</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25.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Best Poll Votes </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14733407.7525842</c:v>
                </c:pt>
                <c:pt idx="1">
                  <c:v>7968529.85461709</c:v>
                </c:pt>
                <c:pt idx="2">
                  <c:v>3214140.61699328</c:v>
                </c:pt>
                <c:pt idx="3">
                  <c:v>2133272.81793544</c:v>
                </c:pt>
                <c:pt idx="4">
                  <c:v>907508.635219715</c:v>
                </c:pt>
                <c:pt idx="5">
                  <c:v>1434554.52787749</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26.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Best Poll Seats</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92d050"/>
              </a:solidFill>
              <a:ln w="19080">
                <a:solidFill>
                  <a:srgbClr val="ffffff"/>
                </a:solidFill>
                <a:round/>
              </a:ln>
            </c:spPr>
          </c:dPt>
          <c:dPt>
            <c:idx val="4"/>
            <c:spPr>
              <a:solidFill>
                <a:srgbClr val="75ceec"/>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424</c:v>
                </c:pt>
                <c:pt idx="1">
                  <c:v>151</c:v>
                </c:pt>
                <c:pt idx="2">
                  <c:v>30</c:v>
                </c:pt>
                <c:pt idx="3">
                  <c:v>0</c:v>
                </c:pt>
                <c:pt idx="4">
                  <c:v>1</c:v>
                </c:pt>
                <c:pt idx="5">
                  <c:v>43</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3.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Seats Won 2015</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333</c:v>
                </c:pt>
                <c:pt idx="1">
                  <c:v>235</c:v>
                </c:pt>
                <c:pt idx="2">
                  <c:v>16</c:v>
                </c:pt>
                <c:pt idx="3">
                  <c:v>1</c:v>
                </c:pt>
                <c:pt idx="4">
                  <c:v>1</c:v>
                </c:pt>
                <c:pt idx="5">
                  <c:v>63</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4.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Votes Won 2010</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10828965</c:v>
                </c:pt>
                <c:pt idx="1">
                  <c:v>8717487</c:v>
                </c:pt>
                <c:pt idx="2">
                  <c:v>7004464</c:v>
                </c:pt>
                <c:pt idx="3">
                  <c:v>919677</c:v>
                </c:pt>
                <c:pt idx="4">
                  <c:v>284854</c:v>
                </c:pt>
                <c:pt idx="5">
                  <c:v>828722</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5.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Seats Won 2010</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5aa0f5"/>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307</c:v>
                </c:pt>
                <c:pt idx="1">
                  <c:v>261</c:v>
                </c:pt>
                <c:pt idx="2">
                  <c:v>65</c:v>
                </c:pt>
                <c:pt idx="3">
                  <c:v>0</c:v>
                </c:pt>
                <c:pt idx="4">
                  <c:v>1</c:v>
                </c:pt>
                <c:pt idx="5">
                  <c:v>14</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6.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Votes Won 2010</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10828965</c:v>
                </c:pt>
                <c:pt idx="1">
                  <c:v>8717487</c:v>
                </c:pt>
                <c:pt idx="2">
                  <c:v>7004464</c:v>
                </c:pt>
                <c:pt idx="3">
                  <c:v>919677</c:v>
                </c:pt>
                <c:pt idx="4">
                  <c:v>284854</c:v>
                </c:pt>
                <c:pt idx="5">
                  <c:v>828722</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7.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Seats Won 2010</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5aa0f5"/>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307</c:v>
                </c:pt>
                <c:pt idx="1">
                  <c:v>261</c:v>
                </c:pt>
                <c:pt idx="2">
                  <c:v>65</c:v>
                </c:pt>
                <c:pt idx="3">
                  <c:v>0</c:v>
                </c:pt>
                <c:pt idx="4">
                  <c:v>1</c:v>
                </c:pt>
                <c:pt idx="5">
                  <c:v>14</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8.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Votes Won 2015</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11440466</c:v>
                </c:pt>
                <c:pt idx="1">
                  <c:v>9447113</c:v>
                </c:pt>
                <c:pt idx="2">
                  <c:v>2600122</c:v>
                </c:pt>
                <c:pt idx="3">
                  <c:v>3881099</c:v>
                </c:pt>
                <c:pt idx="4">
                  <c:v>1157613</c:v>
                </c:pt>
                <c:pt idx="5">
                  <c:v>1812372</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charts/chart9.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1400" spc="-1" strike="noStrike">
                <a:solidFill>
                  <a:srgbClr val="ffffff"/>
                </a:solidFill>
                <a:uFill>
                  <a:solidFill>
                    <a:srgbClr val="ffffff"/>
                  </a:solidFill>
                </a:uFill>
                <a:latin typeface="Century Gothic"/>
                <a:ea typeface="DejaVu Sans"/>
              </a:defRPr>
            </a:pPr>
            <a:r>
              <a:rPr b="0" sz="1400" spc="-1" strike="noStrike">
                <a:solidFill>
                  <a:srgbClr val="ffffff"/>
                </a:solidFill>
                <a:uFill>
                  <a:solidFill>
                    <a:srgbClr val="ffffff"/>
                  </a:solidFill>
                </a:uFill>
                <a:latin typeface="Century Gothic"/>
                <a:ea typeface="DejaVu Sans"/>
              </a:rPr>
              <a:t>Seats Won 2015</a:t>
            </a:r>
          </a:p>
        </c:rich>
      </c:tx>
      <c:overlay val="0"/>
    </c:title>
    <c:autoTitleDeleted val="0"/>
    <c:plotArea>
      <c:pieChart>
        <c:varyColors val="1"/>
        <c:ser>
          <c:idx val="0"/>
          <c:order val="0"/>
          <c:tx>
            <c:strRef>
              <c:f>label 0</c:f>
              <c:strCache>
                <c:ptCount val="1"/>
                <c:pt idx="0">
                  <c:v/>
                </c:pt>
              </c:strCache>
            </c:strRef>
          </c:tx>
          <c:spPr>
            <a:solidFill>
              <a:srgbClr val="acd433"/>
            </a:solidFill>
            <a:ln>
              <a:noFill/>
            </a:ln>
          </c:spPr>
          <c:explosion val="0"/>
          <c:dPt>
            <c:idx val="0"/>
            <c:spPr>
              <a:solidFill>
                <a:srgbClr val="00b0f0"/>
              </a:solidFill>
              <a:ln w="19080">
                <a:solidFill>
                  <a:srgbClr val="ffffff"/>
                </a:solidFill>
                <a:round/>
              </a:ln>
            </c:spPr>
          </c:dPt>
          <c:dPt>
            <c:idx val="1"/>
            <c:spPr>
              <a:solidFill>
                <a:srgbClr val="ff0000"/>
              </a:solidFill>
              <a:ln w="19080">
                <a:solidFill>
                  <a:srgbClr val="ffffff"/>
                </a:solidFill>
                <a:round/>
              </a:ln>
            </c:spPr>
          </c:dPt>
          <c:dPt>
            <c:idx val="2"/>
            <c:spPr>
              <a:solidFill>
                <a:srgbClr val="ffc000"/>
              </a:solidFill>
              <a:ln w="19080">
                <a:solidFill>
                  <a:srgbClr val="ffffff"/>
                </a:solidFill>
                <a:round/>
              </a:ln>
            </c:spPr>
          </c:dPt>
          <c:dPt>
            <c:idx val="3"/>
            <c:spPr>
              <a:solidFill>
                <a:srgbClr val="7030a0"/>
              </a:solidFill>
              <a:ln w="19080">
                <a:solidFill>
                  <a:srgbClr val="ffffff"/>
                </a:solidFill>
                <a:round/>
              </a:ln>
            </c:spPr>
          </c:dPt>
          <c:dPt>
            <c:idx val="4"/>
            <c:spPr>
              <a:solidFill>
                <a:srgbClr val="92d050"/>
              </a:solidFill>
              <a:ln w="19080">
                <a:solidFill>
                  <a:srgbClr val="ffffff"/>
                </a:solidFill>
                <a:round/>
              </a:ln>
            </c:spPr>
          </c:dPt>
          <c:dPt>
            <c:idx val="5"/>
            <c:spPr>
              <a:solidFill>
                <a:srgbClr val="ffff00"/>
              </a:solidFill>
              <a:ln w="19080">
                <a:solidFill>
                  <a:srgbClr val="ffffff"/>
                </a:solidFill>
                <a:round/>
              </a:ln>
            </c:spPr>
          </c:dPt>
          <c:dLbls>
            <c:dLbl>
              <c:idx val="0"/>
              <c:dLblPos val="bestFit"/>
              <c:showLegendKey val="0"/>
              <c:showVal val="0"/>
              <c:showCatName val="0"/>
              <c:showSerName val="0"/>
              <c:showPercent val="0"/>
            </c:dLbl>
            <c:dLbl>
              <c:idx val="1"/>
              <c:dLblPos val="bestFit"/>
              <c:showLegendKey val="0"/>
              <c:showVal val="0"/>
              <c:showCatName val="0"/>
              <c:showSerName val="0"/>
              <c:showPercent val="0"/>
            </c:dLbl>
            <c:dLbl>
              <c:idx val="2"/>
              <c:dLblPos val="bestFit"/>
              <c:showLegendKey val="0"/>
              <c:showVal val="0"/>
              <c:showCatName val="0"/>
              <c:showSerName val="0"/>
              <c:showPercent val="0"/>
            </c:dLbl>
            <c:dLbl>
              <c:idx val="3"/>
              <c:dLblPos val="bestFit"/>
              <c:showLegendKey val="0"/>
              <c:showVal val="0"/>
              <c:showCatName val="0"/>
              <c:showSerName val="0"/>
              <c:showPercent val="0"/>
            </c:dLbl>
            <c:dLbl>
              <c:idx val="4"/>
              <c:dLblPos val="bestFit"/>
              <c:showLegendKey val="0"/>
              <c:showVal val="0"/>
              <c:showCatName val="0"/>
              <c:showSerName val="0"/>
              <c:showPercent val="0"/>
            </c:dLbl>
            <c:dLbl>
              <c:idx val="5"/>
              <c:dLblPos val="bestFit"/>
              <c:showLegendKey val="0"/>
              <c:showVal val="0"/>
              <c:showCatName val="0"/>
              <c:showSerName val="0"/>
              <c:showPercent val="0"/>
            </c:dLbl>
            <c:dLblPos val="bestFit"/>
            <c:showLegendKey val="0"/>
            <c:showVal val="0"/>
            <c:showCatName val="0"/>
            <c:showSerName val="0"/>
            <c:showPercent val="0"/>
            <c:showLeaderLines val="0"/>
          </c:dLbls>
          <c:cat>
            <c:strRef>
              <c:f>categories</c:f>
              <c:strCache>
                <c:ptCount val="6"/>
                <c:pt idx="0">
                  <c:v>CON</c:v>
                </c:pt>
                <c:pt idx="1">
                  <c:v>LAB</c:v>
                </c:pt>
                <c:pt idx="2">
                  <c:v>LIB</c:v>
                </c:pt>
                <c:pt idx="3">
                  <c:v>UKIP</c:v>
                </c:pt>
                <c:pt idx="4">
                  <c:v>GRN</c:v>
                </c:pt>
                <c:pt idx="5">
                  <c:v>NAT</c:v>
                </c:pt>
              </c:strCache>
            </c:strRef>
          </c:cat>
          <c:val>
            <c:numRef>
              <c:f>0</c:f>
              <c:numCache>
                <c:formatCode>General</c:formatCode>
                <c:ptCount val="6"/>
                <c:pt idx="0">
                  <c:v>333</c:v>
                </c:pt>
                <c:pt idx="1">
                  <c:v>235</c:v>
                </c:pt>
                <c:pt idx="2">
                  <c:v>16</c:v>
                </c:pt>
                <c:pt idx="3">
                  <c:v>1</c:v>
                </c:pt>
                <c:pt idx="4">
                  <c:v>1</c:v>
                </c:pt>
                <c:pt idx="5">
                  <c:v>63</c:v>
                </c:pt>
              </c:numCache>
            </c:numRef>
          </c:val>
        </c:ser>
        <c:firstSliceAng val="0"/>
      </c:pieChart>
      <c:spPr>
        <a:noFill/>
        <a:ln>
          <a:noFill/>
        </a:ln>
      </c:spPr>
    </c:plotArea>
    <c:legend>
      <c:legendPos val="b"/>
      <c:overlay val="0"/>
      <c:spPr>
        <a:noFill/>
        <a:ln>
          <a:noFill/>
        </a:ln>
      </c:spPr>
    </c:legend>
    <c:plotVisOnly val="1"/>
    <c:dispBlanksAs val="gap"/>
  </c:chart>
  <c:spPr>
    <a:noFill/>
    <a:ln>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35" name="PlaceHolder 4"/>
          <p:cNvSpPr>
            <a:spLocks noGrp="1"/>
          </p:cNvSpPr>
          <p:nvPr>
            <p:ph type="body"/>
          </p:nvPr>
        </p:nvSpPr>
        <p:spPr>
          <a:xfrm>
            <a:off x="6231960" y="368208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36" name="PlaceHolder 5"/>
          <p:cNvSpPr>
            <a:spLocks noGrp="1"/>
          </p:cNvSpPr>
          <p:nvPr>
            <p:ph type="body"/>
          </p:nvPr>
        </p:nvSpPr>
        <p:spPr>
          <a:xfrm>
            <a:off x="609480" y="368208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38" name="PlaceHolder 2"/>
          <p:cNvSpPr>
            <a:spLocks noGrp="1"/>
          </p:cNvSpPr>
          <p:nvPr>
            <p:ph type="body"/>
          </p:nvPr>
        </p:nvSpPr>
        <p:spPr>
          <a:xfrm>
            <a:off x="609480" y="1604520"/>
            <a:ext cx="1097244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39" name="PlaceHolder 3"/>
          <p:cNvSpPr>
            <a:spLocks noGrp="1"/>
          </p:cNvSpPr>
          <p:nvPr>
            <p:ph type="body"/>
          </p:nvPr>
        </p:nvSpPr>
        <p:spPr>
          <a:xfrm>
            <a:off x="609480" y="1604520"/>
            <a:ext cx="1097244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pic>
        <p:nvPicPr>
          <p:cNvPr id="40" name="" descr=""/>
          <p:cNvPicPr/>
          <p:nvPr/>
        </p:nvPicPr>
        <p:blipFill>
          <a:blip r:embed="rId2"/>
          <a:stretch/>
        </p:blipFill>
        <p:spPr>
          <a:xfrm>
            <a:off x="3602880" y="1604520"/>
            <a:ext cx="4984920" cy="3977280"/>
          </a:xfrm>
          <a:prstGeom prst="rect">
            <a:avLst/>
          </a:prstGeom>
          <a:ln>
            <a:noFill/>
          </a:ln>
        </p:spPr>
      </p:pic>
      <p:pic>
        <p:nvPicPr>
          <p:cNvPr id="41" name="" descr=""/>
          <p:cNvPicPr/>
          <p:nvPr/>
        </p:nvPicPr>
        <p:blipFill>
          <a:blip r:embed="rId3"/>
          <a:stretch/>
        </p:blipFill>
        <p:spPr>
          <a:xfrm>
            <a:off x="360288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5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GB"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53" name="PlaceHolder 2"/>
          <p:cNvSpPr>
            <a:spLocks noGrp="1"/>
          </p:cNvSpPr>
          <p:nvPr>
            <p:ph type="body"/>
          </p:nvPr>
        </p:nvSpPr>
        <p:spPr>
          <a:xfrm>
            <a:off x="609480" y="1604520"/>
            <a:ext cx="1097244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55" name="PlaceHolder 2"/>
          <p:cNvSpPr>
            <a:spLocks noGrp="1"/>
          </p:cNvSpPr>
          <p:nvPr>
            <p:ph type="body"/>
          </p:nvPr>
        </p:nvSpPr>
        <p:spPr>
          <a:xfrm>
            <a:off x="609480" y="1604520"/>
            <a:ext cx="535428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56" name="PlaceHolder 3"/>
          <p:cNvSpPr>
            <a:spLocks noGrp="1"/>
          </p:cNvSpPr>
          <p:nvPr>
            <p:ph type="body"/>
          </p:nvPr>
        </p:nvSpPr>
        <p:spPr>
          <a:xfrm>
            <a:off x="6231960" y="1604520"/>
            <a:ext cx="535428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GB"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60" name="PlaceHolder 2"/>
          <p:cNvSpPr>
            <a:spLocks noGrp="1"/>
          </p:cNvSpPr>
          <p:nvPr>
            <p:ph type="body"/>
          </p:nvPr>
        </p:nvSpPr>
        <p:spPr>
          <a:xfrm>
            <a:off x="60948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61" name="PlaceHolder 3"/>
          <p:cNvSpPr>
            <a:spLocks noGrp="1"/>
          </p:cNvSpPr>
          <p:nvPr>
            <p:ph type="body"/>
          </p:nvPr>
        </p:nvSpPr>
        <p:spPr>
          <a:xfrm>
            <a:off x="609480" y="368208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62" name="PlaceHolder 4"/>
          <p:cNvSpPr>
            <a:spLocks noGrp="1"/>
          </p:cNvSpPr>
          <p:nvPr>
            <p:ph type="body"/>
          </p:nvPr>
        </p:nvSpPr>
        <p:spPr>
          <a:xfrm>
            <a:off x="6231960" y="1604520"/>
            <a:ext cx="535428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GB"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64" name="PlaceHolder 2"/>
          <p:cNvSpPr>
            <a:spLocks noGrp="1"/>
          </p:cNvSpPr>
          <p:nvPr>
            <p:ph type="body"/>
          </p:nvPr>
        </p:nvSpPr>
        <p:spPr>
          <a:xfrm>
            <a:off x="609480" y="1604520"/>
            <a:ext cx="535428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65" name="PlaceHolder 3"/>
          <p:cNvSpPr>
            <a:spLocks noGrp="1"/>
          </p:cNvSpPr>
          <p:nvPr>
            <p:ph type="body"/>
          </p:nvPr>
        </p:nvSpPr>
        <p:spPr>
          <a:xfrm>
            <a:off x="623196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66" name="PlaceHolder 4"/>
          <p:cNvSpPr>
            <a:spLocks noGrp="1"/>
          </p:cNvSpPr>
          <p:nvPr>
            <p:ph type="body"/>
          </p:nvPr>
        </p:nvSpPr>
        <p:spPr>
          <a:xfrm>
            <a:off x="6231960" y="368208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68" name="PlaceHolder 2"/>
          <p:cNvSpPr>
            <a:spLocks noGrp="1"/>
          </p:cNvSpPr>
          <p:nvPr>
            <p:ph type="body"/>
          </p:nvPr>
        </p:nvSpPr>
        <p:spPr>
          <a:xfrm>
            <a:off x="60948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69" name="PlaceHolder 3"/>
          <p:cNvSpPr>
            <a:spLocks noGrp="1"/>
          </p:cNvSpPr>
          <p:nvPr>
            <p:ph type="body"/>
          </p:nvPr>
        </p:nvSpPr>
        <p:spPr>
          <a:xfrm>
            <a:off x="623196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70" name="PlaceHolder 4"/>
          <p:cNvSpPr>
            <a:spLocks noGrp="1"/>
          </p:cNvSpPr>
          <p:nvPr>
            <p:ph type="body"/>
          </p:nvPr>
        </p:nvSpPr>
        <p:spPr>
          <a:xfrm>
            <a:off x="609480" y="3682080"/>
            <a:ext cx="1097244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72" name="PlaceHolder 2"/>
          <p:cNvSpPr>
            <a:spLocks noGrp="1"/>
          </p:cNvSpPr>
          <p:nvPr>
            <p:ph type="body"/>
          </p:nvPr>
        </p:nvSpPr>
        <p:spPr>
          <a:xfrm>
            <a:off x="609480" y="1604520"/>
            <a:ext cx="1097244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73" name="PlaceHolder 3"/>
          <p:cNvSpPr>
            <a:spLocks noGrp="1"/>
          </p:cNvSpPr>
          <p:nvPr>
            <p:ph type="body"/>
          </p:nvPr>
        </p:nvSpPr>
        <p:spPr>
          <a:xfrm>
            <a:off x="609480" y="3682080"/>
            <a:ext cx="1097244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75" name="PlaceHolder 2"/>
          <p:cNvSpPr>
            <a:spLocks noGrp="1"/>
          </p:cNvSpPr>
          <p:nvPr>
            <p:ph type="body"/>
          </p:nvPr>
        </p:nvSpPr>
        <p:spPr>
          <a:xfrm>
            <a:off x="60948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76" name="PlaceHolder 3"/>
          <p:cNvSpPr>
            <a:spLocks noGrp="1"/>
          </p:cNvSpPr>
          <p:nvPr>
            <p:ph type="body"/>
          </p:nvPr>
        </p:nvSpPr>
        <p:spPr>
          <a:xfrm>
            <a:off x="623196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77" name="PlaceHolder 4"/>
          <p:cNvSpPr>
            <a:spLocks noGrp="1"/>
          </p:cNvSpPr>
          <p:nvPr>
            <p:ph type="body"/>
          </p:nvPr>
        </p:nvSpPr>
        <p:spPr>
          <a:xfrm>
            <a:off x="6231960" y="368208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78" name="PlaceHolder 5"/>
          <p:cNvSpPr>
            <a:spLocks noGrp="1"/>
          </p:cNvSpPr>
          <p:nvPr>
            <p:ph type="body"/>
          </p:nvPr>
        </p:nvSpPr>
        <p:spPr>
          <a:xfrm>
            <a:off x="609480" y="368208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80" name="PlaceHolder 2"/>
          <p:cNvSpPr>
            <a:spLocks noGrp="1"/>
          </p:cNvSpPr>
          <p:nvPr>
            <p:ph type="body"/>
          </p:nvPr>
        </p:nvSpPr>
        <p:spPr>
          <a:xfrm>
            <a:off x="609480" y="1604520"/>
            <a:ext cx="1097244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81" name="PlaceHolder 3"/>
          <p:cNvSpPr>
            <a:spLocks noGrp="1"/>
          </p:cNvSpPr>
          <p:nvPr>
            <p:ph type="body"/>
          </p:nvPr>
        </p:nvSpPr>
        <p:spPr>
          <a:xfrm>
            <a:off x="609480" y="1604520"/>
            <a:ext cx="1097244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pic>
        <p:nvPicPr>
          <p:cNvPr id="82" name="" descr=""/>
          <p:cNvPicPr/>
          <p:nvPr/>
        </p:nvPicPr>
        <p:blipFill>
          <a:blip r:embed="rId2"/>
          <a:stretch/>
        </p:blipFill>
        <p:spPr>
          <a:xfrm>
            <a:off x="3602880" y="1604520"/>
            <a:ext cx="4984920" cy="3977280"/>
          </a:xfrm>
          <a:prstGeom prst="rect">
            <a:avLst/>
          </a:prstGeom>
          <a:ln>
            <a:noFill/>
          </a:ln>
        </p:spPr>
      </p:pic>
      <p:pic>
        <p:nvPicPr>
          <p:cNvPr id="83" name="" descr=""/>
          <p:cNvPicPr/>
          <p:nvPr/>
        </p:nvPicPr>
        <p:blipFill>
          <a:blip r:embed="rId3"/>
          <a:stretch/>
        </p:blipFill>
        <p:spPr>
          <a:xfrm>
            <a:off x="3602880" y="1604520"/>
            <a:ext cx="4984920" cy="39772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GB"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19" name="PlaceHolder 3"/>
          <p:cNvSpPr>
            <a:spLocks noGrp="1"/>
          </p:cNvSpPr>
          <p:nvPr>
            <p:ph type="body"/>
          </p:nvPr>
        </p:nvSpPr>
        <p:spPr>
          <a:xfrm>
            <a:off x="609480" y="368208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20" name="PlaceHolder 4"/>
          <p:cNvSpPr>
            <a:spLocks noGrp="1"/>
          </p:cNvSpPr>
          <p:nvPr>
            <p:ph type="body"/>
          </p:nvPr>
        </p:nvSpPr>
        <p:spPr>
          <a:xfrm>
            <a:off x="6231960" y="1604520"/>
            <a:ext cx="535428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p>
            <a:endParaRPr b="0" lang="en-GB"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5960" cy="4187160"/>
          </a:xfrm>
          <a:prstGeom prst="rect">
            <a:avLst/>
          </a:prstGeom>
          <a:ln>
            <a:noFill/>
          </a:ln>
        </p:spPr>
      </p:pic>
      <p:pic>
        <p:nvPicPr>
          <p:cNvPr id="1" name="Picture 6" descr=""/>
          <p:cNvPicPr/>
          <p:nvPr/>
        </p:nvPicPr>
        <p:blipFill>
          <a:blip r:embed="rId4"/>
          <a:srcRect l="35647" t="0" r="0" b="0"/>
          <a:stretch/>
        </p:blipFill>
        <p:spPr>
          <a:xfrm>
            <a:off x="0" y="2892240"/>
            <a:ext cx="1521360" cy="2364480"/>
          </a:xfrm>
          <a:prstGeom prst="rect">
            <a:avLst/>
          </a:prstGeom>
          <a:ln>
            <a:noFill/>
          </a:ln>
        </p:spPr>
      </p:pic>
      <p:sp>
        <p:nvSpPr>
          <p:cNvPr id="2" name="CustomShape 1"/>
          <p:cNvSpPr/>
          <p:nvPr/>
        </p:nvSpPr>
        <p:spPr>
          <a:xfrm>
            <a:off x="8609040" y="1676520"/>
            <a:ext cx="2818440" cy="2818440"/>
          </a:xfrm>
          <a:prstGeom prst="ellipse">
            <a:avLst/>
          </a:prstGeom>
          <a:gradFill>
            <a:gsLst>
              <a:gs pos="0">
                <a:schemeClr val="bg2">
                  <a:lumMod val="40000"/>
                  <a:lumOff val="60000"/>
                  <a:alpha val="7000"/>
                </a:schemeClr>
              </a:gs>
              <a:gs pos="36000">
                <a:schemeClr val="bg2">
                  <a:lumMod val="40000"/>
                  <a:lumOff val="60000"/>
                  <a:alpha val="6000"/>
                </a:schemeClr>
              </a:gs>
              <a:gs pos="69000">
                <a:schemeClr val="bg2">
                  <a:lumMod val="40000"/>
                  <a:lumOff val="6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2360" cy="1140480"/>
          </a:xfrm>
          <a:prstGeom prst="rect">
            <a:avLst/>
          </a:prstGeom>
          <a:ln>
            <a:noFill/>
          </a:ln>
        </p:spPr>
      </p:pic>
      <p:pic>
        <p:nvPicPr>
          <p:cNvPr id="4" name="Picture 9" descr=""/>
          <p:cNvPicPr/>
          <p:nvPr/>
        </p:nvPicPr>
        <p:blipFill>
          <a:blip r:embed="rId6"/>
          <a:srcRect l="0" t="0" r="0" b="23333"/>
          <a:stretch/>
        </p:blipFill>
        <p:spPr>
          <a:xfrm>
            <a:off x="8609040" y="6095880"/>
            <a:ext cx="992520" cy="761040"/>
          </a:xfrm>
          <a:prstGeom prst="rect">
            <a:avLst/>
          </a:prstGeom>
          <a:ln>
            <a:noFill/>
          </a:ln>
        </p:spPr>
      </p:pic>
      <p:sp>
        <p:nvSpPr>
          <p:cNvPr id="5"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609480" y="273600"/>
            <a:ext cx="10972080" cy="1144440"/>
          </a:xfrm>
          <a:prstGeom prst="rect">
            <a:avLst/>
          </a:prstGeom>
        </p:spPr>
        <p:txBody>
          <a:bodyPr lIns="0" rIns="0" tIns="0" bIns="0" anchor="ctr"/>
          <a:p>
            <a:pPr algn="ctr"/>
            <a:endParaRPr b="0" lang="en-GB" sz="4400" spc="-1" strike="noStrike">
              <a:solidFill>
                <a:srgbClr val="000000"/>
              </a:solidFill>
              <a:uFill>
                <a:solidFill>
                  <a:srgbClr val="ffffff"/>
                </a:solidFill>
              </a:uFill>
              <a:latin typeface="Arial"/>
            </a:endParaRPr>
          </a:p>
        </p:txBody>
      </p:sp>
      <p:sp>
        <p:nvSpPr>
          <p:cNvPr id="7" name="PlaceHolder 4"/>
          <p:cNvSpPr>
            <a:spLocks noGrp="1"/>
          </p:cNvSpPr>
          <p:nvPr>
            <p:ph type="body"/>
          </p:nvPr>
        </p:nvSpPr>
        <p:spPr>
          <a:xfrm>
            <a:off x="609480" y="1604520"/>
            <a:ext cx="10972080" cy="3976920"/>
          </a:xfrm>
          <a:prstGeom prst="rect">
            <a:avLst/>
          </a:prstGeom>
        </p:spPr>
        <p:txBody>
          <a:bodyPr lIns="0" rIns="0" tIns="0" bIns="0"/>
          <a:p>
            <a:pPr marL="432000" indent="-324000">
              <a:buClr>
                <a:srgbClr val="000000"/>
              </a:buClr>
              <a:buSzPct val="45000"/>
              <a:buFont typeface="Wingdings" charset="2"/>
              <a:buChar char=""/>
            </a:pPr>
            <a:r>
              <a:rPr b="0" lang="en-GB" sz="1800" spc="-1" strike="noStrike">
                <a:solidFill>
                  <a:srgbClr val="000000"/>
                </a:solidFill>
                <a:uFill>
                  <a:solidFill>
                    <a:srgbClr val="ffffff"/>
                  </a:solidFill>
                </a:uFill>
                <a:latin typeface="Arial"/>
              </a:rPr>
              <a:t>Click to edit the outline text format</a:t>
            </a:r>
            <a:endParaRPr b="0" lang="en-GB" sz="1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GB" sz="1800" spc="-1" strike="noStrike">
                <a:solidFill>
                  <a:srgbClr val="000000"/>
                </a:solidFill>
                <a:uFill>
                  <a:solidFill>
                    <a:srgbClr val="ffffff"/>
                  </a:solidFill>
                </a:uFill>
                <a:latin typeface="Arial"/>
              </a:rPr>
              <a:t>Second Outline Level</a:t>
            </a:r>
            <a:endParaRPr b="0" lang="en-GB" sz="1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GB" sz="1800" spc="-1" strike="noStrike">
                <a:solidFill>
                  <a:srgbClr val="000000"/>
                </a:solidFill>
                <a:uFill>
                  <a:solidFill>
                    <a:srgbClr val="ffffff"/>
                  </a:solidFill>
                </a:uFill>
                <a:latin typeface="Arial"/>
              </a:rPr>
              <a:t>Third Outline Level</a:t>
            </a:r>
            <a:endParaRPr b="0" lang="en-GB" sz="1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GB" sz="1800" spc="-1" strike="noStrike">
                <a:solidFill>
                  <a:srgbClr val="000000"/>
                </a:solidFill>
                <a:uFill>
                  <a:solidFill>
                    <a:srgbClr val="ffffff"/>
                  </a:solidFill>
                </a:uFill>
                <a:latin typeface="Arial"/>
              </a:rPr>
              <a:t>Fourth Outline Level</a:t>
            </a:r>
            <a:endParaRPr b="0" lang="en-GB" sz="1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GB" sz="1800" spc="-1" strike="noStrike">
                <a:solidFill>
                  <a:srgbClr val="000000"/>
                </a:solidFill>
                <a:uFill>
                  <a:solidFill>
                    <a:srgbClr val="ffffff"/>
                  </a:solidFill>
                </a:uFill>
                <a:latin typeface="Arial"/>
              </a:rPr>
              <a:t>Fifth Outline Level</a:t>
            </a:r>
            <a:endParaRPr b="0" lang="en-GB" sz="18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GB" sz="1800" spc="-1" strike="noStrike">
                <a:solidFill>
                  <a:srgbClr val="000000"/>
                </a:solidFill>
                <a:uFill>
                  <a:solidFill>
                    <a:srgbClr val="ffffff"/>
                  </a:solidFill>
                </a:uFill>
                <a:latin typeface="Arial"/>
              </a:rPr>
              <a:t>Sixth Outline Level</a:t>
            </a:r>
            <a:endParaRPr b="0" lang="en-GB" sz="18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GB" sz="1800" spc="-1" strike="noStrike">
                <a:solidFill>
                  <a:srgbClr val="000000"/>
                </a:solidFill>
                <a:uFill>
                  <a:solidFill>
                    <a:srgbClr val="ffffff"/>
                  </a:solidFill>
                </a:uFill>
                <a:latin typeface="Arial"/>
              </a:rPr>
              <a:t>Seventh Outline Level</a:t>
            </a:r>
            <a:endParaRPr b="0" lang="en-GB" sz="18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42" name="Picture 7" descr=""/>
          <p:cNvPicPr/>
          <p:nvPr/>
        </p:nvPicPr>
        <p:blipFill>
          <a:blip r:embed="rId3"/>
          <a:srcRect l="3610" t="0" r="0" b="0"/>
          <a:stretch/>
        </p:blipFill>
        <p:spPr>
          <a:xfrm>
            <a:off x="0" y="2669760"/>
            <a:ext cx="4035960" cy="4187160"/>
          </a:xfrm>
          <a:prstGeom prst="rect">
            <a:avLst/>
          </a:prstGeom>
          <a:ln>
            <a:noFill/>
          </a:ln>
        </p:spPr>
      </p:pic>
      <p:pic>
        <p:nvPicPr>
          <p:cNvPr id="43" name="Picture 6" descr=""/>
          <p:cNvPicPr/>
          <p:nvPr/>
        </p:nvPicPr>
        <p:blipFill>
          <a:blip r:embed="rId4"/>
          <a:srcRect l="35647" t="0" r="0" b="0"/>
          <a:stretch/>
        </p:blipFill>
        <p:spPr>
          <a:xfrm>
            <a:off x="0" y="2892240"/>
            <a:ext cx="1521360" cy="2364480"/>
          </a:xfrm>
          <a:prstGeom prst="rect">
            <a:avLst/>
          </a:prstGeom>
          <a:ln>
            <a:noFill/>
          </a:ln>
        </p:spPr>
      </p:pic>
      <p:sp>
        <p:nvSpPr>
          <p:cNvPr id="44" name="CustomShape 1"/>
          <p:cNvSpPr/>
          <p:nvPr/>
        </p:nvSpPr>
        <p:spPr>
          <a:xfrm>
            <a:off x="8609040" y="1676520"/>
            <a:ext cx="2818440" cy="2818440"/>
          </a:xfrm>
          <a:prstGeom prst="ellipse">
            <a:avLst/>
          </a:prstGeom>
          <a:gradFill>
            <a:gsLst>
              <a:gs pos="0">
                <a:schemeClr val="bg2">
                  <a:lumMod val="40000"/>
                  <a:lumOff val="60000"/>
                  <a:alpha val="7000"/>
                </a:schemeClr>
              </a:gs>
              <a:gs pos="36000">
                <a:schemeClr val="bg2">
                  <a:lumMod val="40000"/>
                  <a:lumOff val="60000"/>
                  <a:alpha val="6000"/>
                </a:schemeClr>
              </a:gs>
              <a:gs pos="69000">
                <a:schemeClr val="bg2">
                  <a:lumMod val="40000"/>
                  <a:lumOff val="6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5" name="Picture 8" descr=""/>
          <p:cNvPicPr/>
          <p:nvPr/>
        </p:nvPicPr>
        <p:blipFill>
          <a:blip r:embed="rId5"/>
          <a:srcRect l="0" t="28812" r="0" b="0"/>
          <a:stretch/>
        </p:blipFill>
        <p:spPr>
          <a:xfrm>
            <a:off x="7999560" y="0"/>
            <a:ext cx="1602360" cy="1140480"/>
          </a:xfrm>
          <a:prstGeom prst="rect">
            <a:avLst/>
          </a:prstGeom>
          <a:ln>
            <a:noFill/>
          </a:ln>
        </p:spPr>
      </p:pic>
      <p:pic>
        <p:nvPicPr>
          <p:cNvPr id="46" name="Picture 9" descr=""/>
          <p:cNvPicPr/>
          <p:nvPr/>
        </p:nvPicPr>
        <p:blipFill>
          <a:blip r:embed="rId6"/>
          <a:srcRect l="0" t="0" r="0" b="23333"/>
          <a:stretch/>
        </p:blipFill>
        <p:spPr>
          <a:xfrm>
            <a:off x="8609040" y="6095880"/>
            <a:ext cx="992520" cy="761040"/>
          </a:xfrm>
          <a:prstGeom prst="rect">
            <a:avLst/>
          </a:prstGeom>
          <a:ln>
            <a:noFill/>
          </a:ln>
        </p:spPr>
      </p:pic>
      <p:sp>
        <p:nvSpPr>
          <p:cNvPr id="47"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48" name="PlaceHolder 3"/>
          <p:cNvSpPr>
            <a:spLocks noGrp="1"/>
          </p:cNvSpPr>
          <p:nvPr>
            <p:ph type="title"/>
          </p:nvPr>
        </p:nvSpPr>
        <p:spPr>
          <a:xfrm>
            <a:off x="609480" y="273600"/>
            <a:ext cx="10972440" cy="1144800"/>
          </a:xfrm>
          <a:prstGeom prst="rect">
            <a:avLst/>
          </a:prstGeom>
        </p:spPr>
        <p:txBody>
          <a:bodyPr lIns="0" rIns="0" tIns="0" bIns="0" anchor="ctr"/>
          <a:p>
            <a:pPr algn="ctr"/>
            <a:r>
              <a:rPr b="0" lang="en-GB" sz="4400" spc="-1" strike="noStrike">
                <a:solidFill>
                  <a:srgbClr val="000000"/>
                </a:solidFill>
                <a:uFill>
                  <a:solidFill>
                    <a:srgbClr val="ffffff"/>
                  </a:solidFill>
                </a:uFill>
                <a:latin typeface="Arial"/>
              </a:rPr>
              <a:t>Click to edit the title text format</a:t>
            </a:r>
            <a:endParaRPr b="0" lang="en-GB" sz="4400" spc="-1" strike="noStrike">
              <a:solidFill>
                <a:srgbClr val="000000"/>
              </a:solidFill>
              <a:uFill>
                <a:solidFill>
                  <a:srgbClr val="ffffff"/>
                </a:solidFill>
              </a:uFill>
              <a:latin typeface="Arial"/>
            </a:endParaRPr>
          </a:p>
        </p:txBody>
      </p:sp>
      <p:sp>
        <p:nvSpPr>
          <p:cNvPr id="49" name="PlaceHolder 4"/>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GB" sz="3200" spc="-1" strike="noStrike">
                <a:solidFill>
                  <a:srgbClr val="000000"/>
                </a:solidFill>
                <a:uFill>
                  <a:solidFill>
                    <a:srgbClr val="ffffff"/>
                  </a:solidFill>
                </a:uFill>
                <a:latin typeface="Arial"/>
              </a:rPr>
              <a:t>Click to edit the outline text format</a:t>
            </a:r>
            <a:endParaRPr b="0" lang="en-GB"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GB" sz="2800" spc="-1" strike="noStrike">
                <a:solidFill>
                  <a:srgbClr val="000000"/>
                </a:solidFill>
                <a:uFill>
                  <a:solidFill>
                    <a:srgbClr val="ffffff"/>
                  </a:solidFill>
                </a:uFill>
                <a:latin typeface="Arial"/>
              </a:rPr>
              <a:t>Second Outline Level</a:t>
            </a:r>
            <a:endParaRPr b="0" lang="en-GB"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GB" sz="2400" spc="-1" strike="noStrike">
                <a:solidFill>
                  <a:srgbClr val="000000"/>
                </a:solidFill>
                <a:uFill>
                  <a:solidFill>
                    <a:srgbClr val="ffffff"/>
                  </a:solidFill>
                </a:uFill>
                <a:latin typeface="Arial"/>
              </a:rPr>
              <a:t>Third Outline Level</a:t>
            </a:r>
            <a:endParaRPr b="0" lang="en-GB"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GB" sz="2000" spc="-1" strike="noStrike">
                <a:solidFill>
                  <a:srgbClr val="000000"/>
                </a:solidFill>
                <a:uFill>
                  <a:solidFill>
                    <a:srgbClr val="ffffff"/>
                  </a:solidFill>
                </a:uFill>
                <a:latin typeface="Arial"/>
              </a:rPr>
              <a:t>Fourth Outline Level</a:t>
            </a:r>
            <a:endParaRPr b="0" lang="en-GB"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GB" sz="2000" spc="-1" strike="noStrike">
                <a:solidFill>
                  <a:srgbClr val="000000"/>
                </a:solidFill>
                <a:uFill>
                  <a:solidFill>
                    <a:srgbClr val="ffffff"/>
                  </a:solidFill>
                </a:uFill>
                <a:latin typeface="Arial"/>
              </a:rPr>
              <a:t>Fifth Outline Level</a:t>
            </a:r>
            <a:endParaRPr b="0" lang="en-GB"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GB" sz="2000" spc="-1" strike="noStrike">
                <a:solidFill>
                  <a:srgbClr val="000000"/>
                </a:solidFill>
                <a:uFill>
                  <a:solidFill>
                    <a:srgbClr val="ffffff"/>
                  </a:solidFill>
                </a:uFill>
                <a:latin typeface="Arial"/>
              </a:rPr>
              <a:t>Sixth Outline Level</a:t>
            </a:r>
            <a:endParaRPr b="0" lang="en-GB"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GB" sz="2000" spc="-1" strike="noStrike">
                <a:solidFill>
                  <a:srgbClr val="000000"/>
                </a:solidFill>
                <a:uFill>
                  <a:solidFill>
                    <a:srgbClr val="ffffff"/>
                  </a:solidFill>
                </a:uFill>
                <a:latin typeface="Arial"/>
              </a:rPr>
              <a:t>Seventh Outline Level</a:t>
            </a:r>
            <a:endParaRPr b="0" lang="en-GB"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chart" Target="../charts/chart1.xml"/><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chart" Target="../charts/chart2.xml"/><Relationship Id="rId2" Type="http://schemas.openxmlformats.org/officeDocument/2006/relationships/chart" Target="../charts/chart3.xml"/><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chart" Target="../charts/chart4.xml"/><Relationship Id="rId2" Type="http://schemas.openxmlformats.org/officeDocument/2006/relationships/chart" Target="../charts/chart5.xm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chart" Target="../charts/chart6.xml"/><Relationship Id="rId2" Type="http://schemas.openxmlformats.org/officeDocument/2006/relationships/chart" Target="../charts/chart7.xml"/><Relationship Id="rId3" Type="http://schemas.openxmlformats.org/officeDocument/2006/relationships/chart" Target="../charts/chart8.xml"/><Relationship Id="rId4" Type="http://schemas.openxmlformats.org/officeDocument/2006/relationships/chart" Target="../charts/chart9.xml"/><Relationship Id="rId5"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chart" Target="../charts/chart10.xml"/><Relationship Id="rId2" Type="http://schemas.openxmlformats.org/officeDocument/2006/relationships/chart" Target="../charts/chart11.xml"/><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chart" Target="../charts/chart12.xml"/><Relationship Id="rId2" Type="http://schemas.openxmlformats.org/officeDocument/2006/relationships/chart" Target="../charts/chart13.xml"/><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chart" Target="../charts/chart14.xml"/><Relationship Id="rId2" Type="http://schemas.openxmlformats.org/officeDocument/2006/relationships/chart" Target="../charts/chart15.xml"/><Relationship Id="rId3" Type="http://schemas.openxmlformats.org/officeDocument/2006/relationships/chart" Target="../charts/chart16.xml"/><Relationship Id="rId4"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chart" Target="../charts/chart17.xml"/><Relationship Id="rId2" Type="http://schemas.openxmlformats.org/officeDocument/2006/relationships/chart" Target="../charts/chart18.xml"/><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chart" Target="../charts/chart19.xml"/><Relationship Id="rId2" Type="http://schemas.openxmlformats.org/officeDocument/2006/relationships/chart" Target="../charts/chart20.xml"/><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chart" Target="../charts/chart21.xml"/><Relationship Id="rId2" Type="http://schemas.openxmlformats.org/officeDocument/2006/relationships/chart" Target="../charts/chart22.xml"/><Relationship Id="rId3"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chart" Target="../charts/chart23.xml"/><Relationship Id="rId2" Type="http://schemas.openxmlformats.org/officeDocument/2006/relationships/chart" Target="../charts/chart24.xml"/><Relationship Id="rId3"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chart" Target="../charts/chart25.xml"/><Relationship Id="rId2" Type="http://schemas.openxmlformats.org/officeDocument/2006/relationships/chart" Target="../charts/chart26.xml"/><Relationship Id="rId3"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jpe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hyperlink" Target="http://abstractrivialities.com/MAT1041/report/" TargetMode="External"/><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20.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CustomShape 1"/>
          <p:cNvSpPr/>
          <p:nvPr/>
        </p:nvSpPr>
        <p:spPr>
          <a:xfrm>
            <a:off x="317520" y="965880"/>
            <a:ext cx="10808640" cy="2432880"/>
          </a:xfrm>
          <a:prstGeom prst="rect">
            <a:avLst/>
          </a:prstGeom>
          <a:noFill/>
          <a:ln>
            <a:noFill/>
          </a:ln>
        </p:spPr>
        <p:style>
          <a:lnRef idx="0"/>
          <a:fillRef idx="0"/>
          <a:effectRef idx="0"/>
          <a:fontRef idx="minor"/>
        </p:style>
        <p:txBody>
          <a:bodyPr lIns="90000" rIns="90000" tIns="45000" bIns="45000" anchor="b"/>
          <a:p>
            <a:pPr>
              <a:lnSpc>
                <a:spcPct val="100000"/>
              </a:lnSpc>
            </a:pPr>
            <a:r>
              <a:rPr b="0" lang="en-GB" sz="7200" spc="-1" strike="noStrike" u="sng">
                <a:solidFill>
                  <a:srgbClr val="ebebeb"/>
                </a:solidFill>
                <a:uFill>
                  <a:solidFill>
                    <a:srgbClr val="ffffff"/>
                  </a:solidFill>
                </a:uFill>
                <a:latin typeface="Georgia"/>
                <a:ea typeface="DejaVu Sans"/>
              </a:rPr>
              <a:t>United Kingdom General Elections</a:t>
            </a:r>
            <a:endParaRPr b="0" lang="en-GB" sz="1800" spc="-1" strike="noStrike">
              <a:solidFill>
                <a:srgbClr val="000000"/>
              </a:solidFill>
              <a:uFill>
                <a:solidFill>
                  <a:srgbClr val="ffffff"/>
                </a:solidFill>
              </a:uFill>
              <a:latin typeface="Arial"/>
            </a:endParaRPr>
          </a:p>
        </p:txBody>
      </p:sp>
      <p:sp>
        <p:nvSpPr>
          <p:cNvPr id="85" name="CustomShape 2"/>
          <p:cNvSpPr/>
          <p:nvPr/>
        </p:nvSpPr>
        <p:spPr>
          <a:xfrm>
            <a:off x="968040" y="3583080"/>
            <a:ext cx="7219080" cy="2346840"/>
          </a:xfrm>
          <a:prstGeom prst="rect">
            <a:avLst/>
          </a:prstGeom>
          <a:noFill/>
          <a:ln>
            <a:noFill/>
          </a:ln>
        </p:spPr>
        <p:style>
          <a:lnRef idx="0"/>
          <a:fillRef idx="0"/>
          <a:effectRef idx="0"/>
          <a:fontRef idx="minor"/>
        </p:style>
        <p:txBody>
          <a:bodyPr lIns="90000" rIns="90000" tIns="45000" bIns="45000"/>
          <a:p>
            <a:pPr>
              <a:lnSpc>
                <a:spcPct val="100000"/>
              </a:lnSpc>
            </a:pPr>
            <a:r>
              <a:rPr b="0" lang="en-GB" sz="2000" spc="-1" strike="noStrike" cap="all">
                <a:solidFill>
                  <a:srgbClr val="acd433"/>
                </a:solidFill>
                <a:uFill>
                  <a:solidFill>
                    <a:srgbClr val="ffffff"/>
                  </a:solidFill>
                </a:uFill>
                <a:latin typeface="Times New Roman"/>
                <a:ea typeface="DejaVu Sans"/>
              </a:rPr>
              <a:t>AleX ORR</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cap="all">
                <a:solidFill>
                  <a:srgbClr val="acd433"/>
                </a:solidFill>
                <a:uFill>
                  <a:solidFill>
                    <a:srgbClr val="ffffff"/>
                  </a:solidFill>
                </a:uFill>
                <a:latin typeface="Times New Roman"/>
                <a:ea typeface="DejaVu Sans"/>
              </a:rPr>
              <a:t>Cameron ABRAHAM</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cap="all">
                <a:solidFill>
                  <a:srgbClr val="acd433"/>
                </a:solidFill>
                <a:uFill>
                  <a:solidFill>
                    <a:srgbClr val="ffffff"/>
                  </a:solidFill>
                </a:uFill>
                <a:latin typeface="Times New Roman"/>
                <a:ea typeface="DejaVu Sans"/>
              </a:rPr>
              <a:t>Michael GOLDSMITH</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cap="all">
                <a:solidFill>
                  <a:srgbClr val="acd433"/>
                </a:solidFill>
                <a:uFill>
                  <a:solidFill>
                    <a:srgbClr val="ffffff"/>
                  </a:solidFill>
                </a:uFill>
                <a:latin typeface="Times New Roman"/>
                <a:ea typeface="DejaVu Sans"/>
              </a:rPr>
              <a:t>Jamie CHAVEZ-MALACRA</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cap="all">
                <a:solidFill>
                  <a:srgbClr val="acd433"/>
                </a:solidFill>
                <a:uFill>
                  <a:solidFill>
                    <a:srgbClr val="ffffff"/>
                  </a:solidFill>
                </a:uFill>
                <a:latin typeface="Times New Roman"/>
                <a:ea typeface="DejaVu Sans"/>
              </a:rPr>
              <a:t>MUNAWAR ABDUL GAFFUR</a:t>
            </a:r>
            <a:endParaRPr b="0" lang="en-GB" sz="1800" spc="-1" strike="noStrike">
              <a:solidFill>
                <a:srgbClr val="000000"/>
              </a:solidFill>
              <a:uFill>
                <a:solidFill>
                  <a:srgbClr val="ffffff"/>
                </a:solidFill>
              </a:uFill>
              <a:latin typeface="Arial"/>
            </a:endParaRPr>
          </a:p>
        </p:txBody>
      </p:sp>
      <p:sp>
        <p:nvSpPr>
          <p:cNvPr id="86" name="CustomShape 3"/>
          <p:cNvSpPr/>
          <p:nvPr/>
        </p:nvSpPr>
        <p:spPr>
          <a:xfrm>
            <a:off x="317520" y="0"/>
            <a:ext cx="7397280" cy="1166400"/>
          </a:xfrm>
          <a:prstGeom prst="rect">
            <a:avLst/>
          </a:prstGeom>
          <a:noFill/>
          <a:ln>
            <a:noFill/>
          </a:ln>
        </p:spPr>
        <p:style>
          <a:lnRef idx="0"/>
          <a:fillRef idx="0"/>
          <a:effectRef idx="0"/>
          <a:fontRef idx="minor"/>
        </p:style>
        <p:txBody>
          <a:bodyPr lIns="90000" rIns="90000" tIns="45000" bIns="45000" anchor="b"/>
          <a:p>
            <a:pPr>
              <a:lnSpc>
                <a:spcPct val="100000"/>
              </a:lnSpc>
            </a:pPr>
            <a:r>
              <a:rPr b="0" lang="en-GB" sz="7200" spc="-1" strike="noStrike" u="sng">
                <a:solidFill>
                  <a:srgbClr val="92d050"/>
                </a:solidFill>
                <a:uFill>
                  <a:solidFill>
                    <a:srgbClr val="ffffff"/>
                  </a:solidFill>
                </a:uFill>
                <a:latin typeface="Georgia"/>
                <a:ea typeface="DejaVu Sans"/>
              </a:rPr>
              <a:t>B for Best Presents:</a:t>
            </a:r>
            <a:endParaRPr b="0" lang="en-GB" sz="18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The Incumbent Effect</a:t>
            </a:r>
            <a:endParaRPr b="0" lang="en-GB" sz="1800" spc="-1" strike="noStrike">
              <a:solidFill>
                <a:srgbClr val="000000"/>
              </a:solidFill>
              <a:uFill>
                <a:solidFill>
                  <a:srgbClr val="ffffff"/>
                </a:solidFill>
              </a:uFill>
              <a:latin typeface="Arial"/>
            </a:endParaRPr>
          </a:p>
        </p:txBody>
      </p:sp>
      <p:pic>
        <p:nvPicPr>
          <p:cNvPr id="118" name="Picture 2" descr=""/>
          <p:cNvPicPr/>
          <p:nvPr/>
        </p:nvPicPr>
        <p:blipFill>
          <a:blip r:embed="rId1"/>
          <a:stretch/>
        </p:blipFill>
        <p:spPr>
          <a:xfrm>
            <a:off x="6338160" y="1853280"/>
            <a:ext cx="4399920" cy="1510560"/>
          </a:xfrm>
          <a:prstGeom prst="rect">
            <a:avLst/>
          </a:prstGeom>
          <a:ln w="88920">
            <a:solidFill>
              <a:srgbClr val="ffffff"/>
            </a:solidFill>
            <a:miter/>
          </a:ln>
          <a:effectLst>
            <a:outerShdw algn="tl" blurRad="55000" dir="5400000" dist="18000" rotWithShape="0">
              <a:srgbClr val="000000">
                <a:alpha val="40000"/>
              </a:srgbClr>
            </a:outerShdw>
          </a:effectLst>
          <a:scene3d>
            <a:camera prst="orthographicFront"/>
            <a:lightRig dir="t" rig="twoPt">
              <a:rot lat="0" lon="0" rev="7200000"/>
            </a:lightRig>
          </a:scene3d>
          <a:sp3d>
            <a:bevelT w="25400" h="19050"/>
            <a:contourClr>
              <a:srgbClr val="ffffff"/>
            </a:contourClr>
          </a:sp3d>
        </p:spPr>
      </p:pic>
      <p:pic>
        <p:nvPicPr>
          <p:cNvPr id="119" name="Picture 4" descr=""/>
          <p:cNvPicPr/>
          <p:nvPr/>
        </p:nvPicPr>
        <p:blipFill>
          <a:blip r:embed="rId2"/>
          <a:srcRect l="1780" t="40505" r="0" b="-730"/>
          <a:stretch/>
        </p:blipFill>
        <p:spPr>
          <a:xfrm>
            <a:off x="1015560" y="1749240"/>
            <a:ext cx="4650480" cy="1974600"/>
          </a:xfrm>
          <a:prstGeom prst="rect">
            <a:avLst/>
          </a:prstGeom>
          <a:ln>
            <a:noFill/>
          </a:ln>
        </p:spPr>
      </p:pic>
      <p:sp>
        <p:nvSpPr>
          <p:cNvPr id="120" name="CustomShape 2"/>
          <p:cNvSpPr/>
          <p:nvPr/>
        </p:nvSpPr>
        <p:spPr>
          <a:xfrm>
            <a:off x="942840" y="4765320"/>
            <a:ext cx="9447480" cy="91260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Almost 70% of seats won in 2015 were won by the previously elected MP.</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Previously elected candidates strengthened their lead from 47.1% to 50.5% on average. </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Previously elected candidates outperformed their respective parties. </a:t>
            </a:r>
            <a:endParaRPr b="0" lang="en-GB" sz="1800" spc="-1" strike="noStrike">
              <a:solidFill>
                <a:srgbClr val="000000"/>
              </a:solidFill>
              <a:uFill>
                <a:solidFill>
                  <a:srgbClr val="ffffff"/>
                </a:solidFill>
              </a:uFill>
              <a:latin typeface="Arial"/>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Further Analysis </a:t>
            </a:r>
            <a:endParaRPr b="0" lang="en-GB" sz="1800" spc="-1" strike="noStrike">
              <a:solidFill>
                <a:srgbClr val="000000"/>
              </a:solidFill>
              <a:uFill>
                <a:solidFill>
                  <a:srgbClr val="ffffff"/>
                </a:solidFill>
              </a:uFill>
              <a:latin typeface="Arial"/>
            </a:endParaRPr>
          </a:p>
        </p:txBody>
      </p:sp>
      <p:pic>
        <p:nvPicPr>
          <p:cNvPr id="122" name="Content Placeholder 3" descr=""/>
          <p:cNvPicPr/>
          <p:nvPr/>
        </p:nvPicPr>
        <p:blipFill>
          <a:blip r:embed="rId1"/>
          <a:stretch/>
        </p:blipFill>
        <p:spPr>
          <a:xfrm>
            <a:off x="6843240" y="1342080"/>
            <a:ext cx="4816800" cy="5337720"/>
          </a:xfrm>
          <a:prstGeom prst="rect">
            <a:avLst/>
          </a:prstGeom>
          <a:ln>
            <a:noFill/>
          </a:ln>
        </p:spPr>
      </p:pic>
      <p:graphicFrame>
        <p:nvGraphicFramePr>
          <p:cNvPr id="123" name="Chart 4"/>
          <p:cNvGraphicFramePr/>
          <p:nvPr/>
        </p:nvGraphicFramePr>
        <p:xfrm>
          <a:off x="575280" y="3333240"/>
          <a:ext cx="5573880" cy="3523680"/>
        </p:xfrm>
        <a:graphic>
          <a:graphicData uri="http://schemas.openxmlformats.org/drawingml/2006/chart">
            <c:chart xmlns:c="http://schemas.openxmlformats.org/drawingml/2006/chart" xmlns:r="http://schemas.openxmlformats.org/officeDocument/2006/relationships" r:id="rId2"/>
          </a:graphicData>
        </a:graphic>
      </p:graphicFrame>
      <p:sp>
        <p:nvSpPr>
          <p:cNvPr id="124" name="CustomShape 2"/>
          <p:cNvSpPr/>
          <p:nvPr/>
        </p:nvSpPr>
        <p:spPr>
          <a:xfrm>
            <a:off x="1017720" y="1342080"/>
            <a:ext cx="4689000" cy="283284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A significant amount of votes for the Conservative Party came from region 20 in England. </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A significant amount of votes for the Scottish Nationalist party came from Region 1 in Scotland. </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Analysis of the 2015 Election</a:t>
            </a:r>
            <a:endParaRPr b="0" lang="en-GB" sz="1800" spc="-1" strike="noStrike">
              <a:solidFill>
                <a:srgbClr val="000000"/>
              </a:solidFill>
              <a:uFill>
                <a:solidFill>
                  <a:srgbClr val="ffffff"/>
                </a:solidFill>
              </a:uFill>
              <a:latin typeface="Arial"/>
            </a:endParaRPr>
          </a:p>
        </p:txBody>
      </p:sp>
      <p:sp>
        <p:nvSpPr>
          <p:cNvPr id="126"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pPr>
            <a:r>
              <a:rPr b="0" lang="en-GB" sz="2000" spc="-1" strike="noStrike">
                <a:solidFill>
                  <a:srgbClr val="ffffff"/>
                </a:solidFill>
                <a:uFill>
                  <a:solidFill>
                    <a:srgbClr val="ffffff"/>
                  </a:solidFill>
                </a:uFill>
                <a:latin typeface="Century Gothic"/>
                <a:ea typeface="DejaVu Sans"/>
              </a:rPr>
              <a:t>Electorate: 46,428,805</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a:solidFill>
                  <a:srgbClr val="ffffff"/>
                </a:solidFill>
                <a:uFill>
                  <a:solidFill>
                    <a:srgbClr val="ffffff"/>
                  </a:solidFill>
                </a:uFill>
                <a:latin typeface="Century Gothic"/>
                <a:ea typeface="DejaVu Sans"/>
              </a:rPr>
              <a:t>Turnout: 30,697,854, as a percentage 66.12%</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a:solidFill>
                  <a:srgbClr val="ffffff"/>
                </a:solidFill>
                <a:uFill>
                  <a:solidFill>
                    <a:srgbClr val="ffffff"/>
                  </a:solidFill>
                </a:uFill>
                <a:latin typeface="Century Gothic"/>
                <a:ea typeface="DejaVu Sans"/>
              </a:rPr>
              <a:t>The average turnout across all constituencies as a percentage was 66.05%</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a:solidFill>
                  <a:srgbClr val="ffffff"/>
                </a:solidFill>
                <a:uFill>
                  <a:solidFill>
                    <a:srgbClr val="ffffff"/>
                  </a:solidFill>
                </a:uFill>
                <a:latin typeface="Century Gothic"/>
                <a:ea typeface="DejaVu Sans"/>
              </a:rPr>
              <a:t>These are the results of the general election by seats</a:t>
            </a:r>
            <a:endParaRPr b="0" lang="en-GB" sz="1800" spc="-1" strike="noStrike">
              <a:solidFill>
                <a:srgbClr val="000000"/>
              </a:solidFill>
              <a:uFill>
                <a:solidFill>
                  <a:srgbClr val="ffffff"/>
                </a:solidFill>
              </a:uFill>
              <a:latin typeface="Arial"/>
            </a:endParaRPr>
          </a:p>
        </p:txBody>
      </p:sp>
      <p:sp>
        <p:nvSpPr>
          <p:cNvPr id="127" name="CustomShape 3"/>
          <p:cNvSpPr/>
          <p:nvPr/>
        </p:nvSpPr>
        <p:spPr>
          <a:xfrm>
            <a:off x="1103400" y="4150800"/>
            <a:ext cx="2077200" cy="173556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00b0f0"/>
                </a:solidFill>
                <a:uFill>
                  <a:solidFill>
                    <a:srgbClr val="ffffff"/>
                  </a:solidFill>
                </a:uFill>
                <a:latin typeface="Century Gothic"/>
                <a:ea typeface="DejaVu Sans"/>
              </a:rPr>
              <a:t>CON</a:t>
            </a:r>
            <a:r>
              <a:rPr b="0" lang="en-GB" sz="1800" spc="-1" strike="noStrike">
                <a:solidFill>
                  <a:srgbClr val="ffffff"/>
                </a:solidFill>
                <a:uFill>
                  <a:solidFill>
                    <a:srgbClr val="ffffff"/>
                  </a:solidFill>
                </a:uFill>
                <a:latin typeface="Century Gothic"/>
                <a:ea typeface="DejaVu Sans"/>
              </a:rPr>
              <a:t>: 333</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0000"/>
                </a:solidFill>
                <a:uFill>
                  <a:solidFill>
                    <a:srgbClr val="ffffff"/>
                  </a:solidFill>
                </a:uFill>
                <a:latin typeface="Century Gothic"/>
                <a:ea typeface="DejaVu Sans"/>
              </a:rPr>
              <a:t>LAB</a:t>
            </a:r>
            <a:r>
              <a:rPr b="0" lang="en-GB" sz="1800" spc="-1" strike="noStrike">
                <a:solidFill>
                  <a:srgbClr val="ffffff"/>
                </a:solidFill>
                <a:uFill>
                  <a:solidFill>
                    <a:srgbClr val="ffffff"/>
                  </a:solidFill>
                </a:uFill>
                <a:latin typeface="Century Gothic"/>
                <a:ea typeface="DejaVu Sans"/>
              </a:rPr>
              <a:t>: 235</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c000"/>
                </a:solidFill>
                <a:uFill>
                  <a:solidFill>
                    <a:srgbClr val="ffffff"/>
                  </a:solidFill>
                </a:uFill>
                <a:latin typeface="Century Gothic"/>
                <a:ea typeface="DejaVu Sans"/>
              </a:rPr>
              <a:t>LIB</a:t>
            </a:r>
            <a:r>
              <a:rPr b="0" lang="en-GB" sz="1800" spc="-1" strike="noStrike">
                <a:solidFill>
                  <a:srgbClr val="ffffff"/>
                </a:solidFill>
                <a:uFill>
                  <a:solidFill>
                    <a:srgbClr val="ffffff"/>
                  </a:solidFill>
                </a:uFill>
                <a:latin typeface="Century Gothic"/>
                <a:ea typeface="DejaVu Sans"/>
              </a:rPr>
              <a:t>: 16</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7030a0"/>
                </a:solidFill>
                <a:uFill>
                  <a:solidFill>
                    <a:srgbClr val="ffffff"/>
                  </a:solidFill>
                </a:uFill>
                <a:latin typeface="Century Gothic"/>
                <a:ea typeface="DejaVu Sans"/>
              </a:rPr>
              <a:t>UKIP</a:t>
            </a:r>
            <a:r>
              <a:rPr b="0" lang="en-GB" sz="1800" spc="-1" strike="noStrike">
                <a:solidFill>
                  <a:srgbClr val="ffffff"/>
                </a:solidFill>
                <a:uFill>
                  <a:solidFill>
                    <a:srgbClr val="ffffff"/>
                  </a:solidFill>
                </a:uFill>
                <a:latin typeface="Century Gothic"/>
                <a:ea typeface="DejaVu Sans"/>
              </a:rPr>
              <a:t>: 1</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92d050"/>
                </a:solidFill>
                <a:uFill>
                  <a:solidFill>
                    <a:srgbClr val="ffffff"/>
                  </a:solidFill>
                </a:uFill>
                <a:latin typeface="Century Gothic"/>
                <a:ea typeface="DejaVu Sans"/>
              </a:rPr>
              <a:t>GRN</a:t>
            </a:r>
            <a:r>
              <a:rPr b="0" lang="en-GB" sz="1800" spc="-1" strike="noStrike">
                <a:solidFill>
                  <a:srgbClr val="ffffff"/>
                </a:solidFill>
                <a:uFill>
                  <a:solidFill>
                    <a:srgbClr val="ffffff"/>
                  </a:solidFill>
                </a:uFill>
                <a:latin typeface="Century Gothic"/>
                <a:ea typeface="DejaVu Sans"/>
              </a:rPr>
              <a:t>: 1</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00"/>
                </a:solidFill>
                <a:uFill>
                  <a:solidFill>
                    <a:srgbClr val="ffffff"/>
                  </a:solidFill>
                </a:uFill>
                <a:latin typeface="Century Gothic"/>
                <a:ea typeface="DejaVu Sans"/>
              </a:rPr>
              <a:t>NAT</a:t>
            </a:r>
            <a:r>
              <a:rPr b="0" lang="en-GB" sz="1800" spc="-1" strike="noStrike">
                <a:solidFill>
                  <a:srgbClr val="ffffff"/>
                </a:solidFill>
                <a:uFill>
                  <a:solidFill>
                    <a:srgbClr val="ffffff"/>
                  </a:solidFill>
                </a:uFill>
                <a:latin typeface="Century Gothic"/>
                <a:ea typeface="DejaVu Sans"/>
              </a:rPr>
              <a:t>: 63</a:t>
            </a:r>
            <a:endParaRPr b="0" lang="en-GB" sz="1800" spc="-1" strike="noStrike">
              <a:solidFill>
                <a:srgbClr val="000000"/>
              </a:solidFill>
              <a:uFill>
                <a:solidFill>
                  <a:srgbClr val="ffffff"/>
                </a:solidFill>
              </a:uFill>
              <a:latin typeface="Arial"/>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Election Results 2015 graphed</a:t>
            </a:r>
            <a:endParaRPr b="0" lang="en-GB" sz="1800" spc="-1" strike="noStrike">
              <a:solidFill>
                <a:srgbClr val="000000"/>
              </a:solidFill>
              <a:uFill>
                <a:solidFill>
                  <a:srgbClr val="ffffff"/>
                </a:solidFill>
              </a:uFill>
              <a:latin typeface="Arial"/>
            </a:endParaRPr>
          </a:p>
        </p:txBody>
      </p:sp>
      <p:graphicFrame>
        <p:nvGraphicFramePr>
          <p:cNvPr id="129" name="Chart 2"/>
          <p:cNvGraphicFramePr/>
          <p:nvPr/>
        </p:nvGraphicFramePr>
        <p:xfrm>
          <a:off x="-915120" y="1802880"/>
          <a:ext cx="6326640" cy="497628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30" name="Chart 3"/>
          <p:cNvGraphicFramePr/>
          <p:nvPr/>
        </p:nvGraphicFramePr>
        <p:xfrm>
          <a:off x="7192800" y="1647000"/>
          <a:ext cx="5479920" cy="5132160"/>
        </p:xfrm>
        <a:graphic>
          <a:graphicData uri="http://schemas.openxmlformats.org/drawingml/2006/chart">
            <c:chart xmlns:c="http://schemas.openxmlformats.org/drawingml/2006/chart" xmlns:r="http://schemas.openxmlformats.org/officeDocument/2006/relationships" r:id="rId2"/>
          </a:graphicData>
        </a:graphic>
      </p:graphicFrame>
      <p:sp>
        <p:nvSpPr>
          <p:cNvPr id="131" name="CustomShape 2"/>
          <p:cNvSpPr/>
          <p:nvPr/>
        </p:nvSpPr>
        <p:spPr>
          <a:xfrm>
            <a:off x="4486320" y="1845000"/>
            <a:ext cx="3060360" cy="338148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National vote does not reflect seats won because Parliament is elected constituency by constituency.</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UKIP, the Liberals, and the Greens failed to win seats because their vote was not dense enough in Westminster constituencies.</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p:txBody>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Analysis of the 2010 Election</a:t>
            </a:r>
            <a:endParaRPr b="0" lang="en-GB" sz="1800" spc="-1" strike="noStrike">
              <a:solidFill>
                <a:srgbClr val="000000"/>
              </a:solidFill>
              <a:uFill>
                <a:solidFill>
                  <a:srgbClr val="ffffff"/>
                </a:solidFill>
              </a:uFill>
              <a:latin typeface="Arial"/>
            </a:endParaRPr>
          </a:p>
        </p:txBody>
      </p:sp>
      <p:sp>
        <p:nvSpPr>
          <p:cNvPr id="133"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pPr>
            <a:r>
              <a:rPr b="0" lang="en-GB" sz="2000" spc="-1" strike="noStrike">
                <a:solidFill>
                  <a:srgbClr val="ffffff"/>
                </a:solidFill>
                <a:uFill>
                  <a:solidFill>
                    <a:srgbClr val="ffffff"/>
                  </a:solidFill>
                </a:uFill>
                <a:latin typeface="Century Gothic"/>
                <a:ea typeface="DejaVu Sans"/>
              </a:rPr>
              <a:t>Electorate: 45,601,060</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a:solidFill>
                  <a:srgbClr val="ffffff"/>
                </a:solidFill>
                <a:uFill>
                  <a:solidFill>
                    <a:srgbClr val="ffffff"/>
                  </a:solidFill>
                </a:uFill>
                <a:latin typeface="Century Gothic"/>
                <a:ea typeface="DejaVu Sans"/>
              </a:rPr>
              <a:t>Turnout: 29,687,737, as a percentage 65.10%</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a:solidFill>
                  <a:srgbClr val="ffffff"/>
                </a:solidFill>
                <a:uFill>
                  <a:solidFill>
                    <a:srgbClr val="ffffff"/>
                  </a:solidFill>
                </a:uFill>
                <a:latin typeface="Century Gothic"/>
                <a:ea typeface="DejaVu Sans"/>
              </a:rPr>
              <a:t>The average turnout across all constituencies as a percentage was 65.02%</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a:solidFill>
                  <a:srgbClr val="ffffff"/>
                </a:solidFill>
                <a:uFill>
                  <a:solidFill>
                    <a:srgbClr val="ffffff"/>
                  </a:solidFill>
                </a:uFill>
                <a:latin typeface="Century Gothic"/>
                <a:ea typeface="DejaVu Sans"/>
              </a:rPr>
              <a:t>These are the results of the general election results by seats</a:t>
            </a:r>
            <a:endParaRPr b="0" lang="en-GB" sz="1800" spc="-1" strike="noStrike">
              <a:solidFill>
                <a:srgbClr val="000000"/>
              </a:solidFill>
              <a:uFill>
                <a:solidFill>
                  <a:srgbClr val="ffffff"/>
                </a:solidFill>
              </a:uFill>
              <a:latin typeface="Arial"/>
            </a:endParaRPr>
          </a:p>
        </p:txBody>
      </p:sp>
      <p:sp>
        <p:nvSpPr>
          <p:cNvPr id="134" name="CustomShape 3"/>
          <p:cNvSpPr/>
          <p:nvPr/>
        </p:nvSpPr>
        <p:spPr>
          <a:xfrm>
            <a:off x="1103400" y="4150800"/>
            <a:ext cx="2077200" cy="173556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00b0f0"/>
                </a:solidFill>
                <a:uFill>
                  <a:solidFill>
                    <a:srgbClr val="ffffff"/>
                  </a:solidFill>
                </a:uFill>
                <a:latin typeface="Century Gothic"/>
                <a:ea typeface="DejaVu Sans"/>
              </a:rPr>
              <a:t>CON</a:t>
            </a:r>
            <a:r>
              <a:rPr b="0" lang="en-GB" sz="1800" spc="-1" strike="noStrike">
                <a:solidFill>
                  <a:srgbClr val="ffffff"/>
                </a:solidFill>
                <a:uFill>
                  <a:solidFill>
                    <a:srgbClr val="ffffff"/>
                  </a:solidFill>
                </a:uFill>
                <a:latin typeface="Century Gothic"/>
                <a:ea typeface="DejaVu Sans"/>
              </a:rPr>
              <a:t>: 307</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0000"/>
                </a:solidFill>
                <a:uFill>
                  <a:solidFill>
                    <a:srgbClr val="ffffff"/>
                  </a:solidFill>
                </a:uFill>
                <a:latin typeface="Century Gothic"/>
                <a:ea typeface="DejaVu Sans"/>
              </a:rPr>
              <a:t>LAB</a:t>
            </a:r>
            <a:r>
              <a:rPr b="0" lang="en-GB" sz="1800" spc="-1" strike="noStrike">
                <a:solidFill>
                  <a:srgbClr val="ffffff"/>
                </a:solidFill>
                <a:uFill>
                  <a:solidFill>
                    <a:srgbClr val="ffffff"/>
                  </a:solidFill>
                </a:uFill>
                <a:latin typeface="Century Gothic"/>
                <a:ea typeface="DejaVu Sans"/>
              </a:rPr>
              <a:t>: 261</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c000"/>
                </a:solidFill>
                <a:uFill>
                  <a:solidFill>
                    <a:srgbClr val="ffffff"/>
                  </a:solidFill>
                </a:uFill>
                <a:latin typeface="Century Gothic"/>
                <a:ea typeface="DejaVu Sans"/>
              </a:rPr>
              <a:t>LIB</a:t>
            </a:r>
            <a:r>
              <a:rPr b="0" lang="en-GB" sz="1800" spc="-1" strike="noStrike">
                <a:solidFill>
                  <a:srgbClr val="ffffff"/>
                </a:solidFill>
                <a:uFill>
                  <a:solidFill>
                    <a:srgbClr val="ffffff"/>
                  </a:solidFill>
                </a:uFill>
                <a:latin typeface="Century Gothic"/>
                <a:ea typeface="DejaVu Sans"/>
              </a:rPr>
              <a:t>: 65</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7030a0"/>
                </a:solidFill>
                <a:uFill>
                  <a:solidFill>
                    <a:srgbClr val="ffffff"/>
                  </a:solidFill>
                </a:uFill>
                <a:latin typeface="Century Gothic"/>
                <a:ea typeface="DejaVu Sans"/>
              </a:rPr>
              <a:t>UKIP</a:t>
            </a:r>
            <a:r>
              <a:rPr b="0" lang="en-GB" sz="1800" spc="-1" strike="noStrike">
                <a:solidFill>
                  <a:srgbClr val="ffffff"/>
                </a:solidFill>
                <a:uFill>
                  <a:solidFill>
                    <a:srgbClr val="ffffff"/>
                  </a:solidFill>
                </a:uFill>
                <a:latin typeface="Century Gothic"/>
                <a:ea typeface="DejaVu Sans"/>
              </a:rPr>
              <a:t>: 0</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92d050"/>
                </a:solidFill>
                <a:uFill>
                  <a:solidFill>
                    <a:srgbClr val="ffffff"/>
                  </a:solidFill>
                </a:uFill>
                <a:latin typeface="Century Gothic"/>
                <a:ea typeface="DejaVu Sans"/>
              </a:rPr>
              <a:t>GRN</a:t>
            </a:r>
            <a:r>
              <a:rPr b="0" lang="en-GB" sz="1800" spc="-1" strike="noStrike">
                <a:solidFill>
                  <a:srgbClr val="ffffff"/>
                </a:solidFill>
                <a:uFill>
                  <a:solidFill>
                    <a:srgbClr val="ffffff"/>
                  </a:solidFill>
                </a:uFill>
                <a:latin typeface="Century Gothic"/>
                <a:ea typeface="DejaVu Sans"/>
              </a:rPr>
              <a:t>: 1</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00"/>
                </a:solidFill>
                <a:uFill>
                  <a:solidFill>
                    <a:srgbClr val="ffffff"/>
                  </a:solidFill>
                </a:uFill>
                <a:latin typeface="Century Gothic"/>
                <a:ea typeface="DejaVu Sans"/>
              </a:rPr>
              <a:t>NAT</a:t>
            </a:r>
            <a:r>
              <a:rPr b="0" lang="en-GB" sz="1800" spc="-1" strike="noStrike">
                <a:solidFill>
                  <a:srgbClr val="ffffff"/>
                </a:solidFill>
                <a:uFill>
                  <a:solidFill>
                    <a:srgbClr val="ffffff"/>
                  </a:solidFill>
                </a:uFill>
                <a:latin typeface="Century Gothic"/>
                <a:ea typeface="DejaVu Sans"/>
              </a:rPr>
              <a:t>: 14</a:t>
            </a:r>
            <a:endParaRPr b="0" lang="en-GB" sz="1800" spc="-1" strike="noStrike">
              <a:solidFill>
                <a:srgbClr val="000000"/>
              </a:solidFill>
              <a:uFill>
                <a:solidFill>
                  <a:srgbClr val="ffffff"/>
                </a:solidFill>
              </a:uFill>
              <a:latin typeface="Arial"/>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gn="ctr">
              <a:lnSpc>
                <a:spcPct val="100000"/>
              </a:lnSpc>
            </a:pPr>
            <a:r>
              <a:rPr b="0" lang="en-GB" sz="4200" spc="-1" strike="noStrike">
                <a:solidFill>
                  <a:srgbClr val="ebebeb"/>
                </a:solidFill>
                <a:uFill>
                  <a:solidFill>
                    <a:srgbClr val="ffffff"/>
                  </a:solidFill>
                </a:uFill>
                <a:latin typeface="Century Gothic"/>
                <a:ea typeface="DejaVu Sans"/>
              </a:rPr>
              <a:t>Election Results 2010 graphed</a:t>
            </a:r>
            <a:endParaRPr b="0" lang="en-GB" sz="1800" spc="-1" strike="noStrike">
              <a:solidFill>
                <a:srgbClr val="000000"/>
              </a:solidFill>
              <a:uFill>
                <a:solidFill>
                  <a:srgbClr val="ffffff"/>
                </a:solidFill>
              </a:uFill>
              <a:latin typeface="Arial"/>
            </a:endParaRPr>
          </a:p>
        </p:txBody>
      </p:sp>
      <p:graphicFrame>
        <p:nvGraphicFramePr>
          <p:cNvPr id="136" name="Chart 3"/>
          <p:cNvGraphicFramePr/>
          <p:nvPr/>
        </p:nvGraphicFramePr>
        <p:xfrm>
          <a:off x="-1540080" y="1853280"/>
          <a:ext cx="7552440" cy="464436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37" name="Chart 4"/>
          <p:cNvGraphicFramePr/>
          <p:nvPr/>
        </p:nvGraphicFramePr>
        <p:xfrm>
          <a:off x="6107040" y="1853280"/>
          <a:ext cx="7627680" cy="4644360"/>
        </p:xfrm>
        <a:graphic>
          <a:graphicData uri="http://schemas.openxmlformats.org/drawingml/2006/chart">
            <c:chart xmlns:c="http://schemas.openxmlformats.org/drawingml/2006/chart" xmlns:r="http://schemas.openxmlformats.org/officeDocument/2006/relationships" r:id="rId2"/>
          </a:graphicData>
        </a:graphic>
      </p:graphicFrame>
      <p:sp>
        <p:nvSpPr>
          <p:cNvPr id="138" name="CustomShape 2"/>
          <p:cNvSpPr/>
          <p:nvPr/>
        </p:nvSpPr>
        <p:spPr>
          <a:xfrm>
            <a:off x="4159080" y="1526760"/>
            <a:ext cx="3894480" cy="228420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The Liberal Democrats won more votes than they ever had done but failed to topple sufficient numbers of Labour and Conservative MPs in their constituencies, and so did not receive proportionate representation.</a:t>
            </a:r>
            <a:endParaRPr b="0" lang="en-GB" sz="1800" spc="-1" strike="noStrike">
              <a:solidFill>
                <a:srgbClr val="000000"/>
              </a:solidFill>
              <a:uFill>
                <a:solidFill>
                  <a:srgbClr val="ffffff"/>
                </a:solidFill>
              </a:uFill>
              <a:latin typeface="Arial"/>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39" name="Chart 3"/>
          <p:cNvGraphicFramePr/>
          <p:nvPr/>
        </p:nvGraphicFramePr>
        <p:xfrm>
          <a:off x="459000" y="392040"/>
          <a:ext cx="5316480" cy="297432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40" name="Chart 4"/>
          <p:cNvGraphicFramePr/>
          <p:nvPr/>
        </p:nvGraphicFramePr>
        <p:xfrm>
          <a:off x="6222960" y="392040"/>
          <a:ext cx="3515040" cy="297432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1" name="Chart 6"/>
          <p:cNvGraphicFramePr/>
          <p:nvPr/>
        </p:nvGraphicFramePr>
        <p:xfrm>
          <a:off x="955080" y="3367440"/>
          <a:ext cx="4324680" cy="306144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2" name="Chart 7"/>
          <p:cNvGraphicFramePr/>
          <p:nvPr/>
        </p:nvGraphicFramePr>
        <p:xfrm>
          <a:off x="6619320" y="3541320"/>
          <a:ext cx="2721960" cy="3047040"/>
        </p:xfrm>
        <a:graphic>
          <a:graphicData uri="http://schemas.openxmlformats.org/drawingml/2006/chart">
            <c:chart xmlns:c="http://schemas.openxmlformats.org/drawingml/2006/chart" xmlns:r="http://schemas.openxmlformats.org/officeDocument/2006/relationships" r:id="rId4"/>
          </a:graphicData>
        </a:graphic>
      </p:graphicFrame>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Simulating the 2017 Election</a:t>
            </a:r>
            <a:endParaRPr b="0" lang="en-GB" sz="1800" spc="-1" strike="noStrike">
              <a:solidFill>
                <a:srgbClr val="000000"/>
              </a:solidFill>
              <a:uFill>
                <a:solidFill>
                  <a:srgbClr val="ffffff"/>
                </a:solidFill>
              </a:uFill>
              <a:latin typeface="Arial"/>
            </a:endParaRPr>
          </a:p>
        </p:txBody>
      </p:sp>
      <p:sp>
        <p:nvSpPr>
          <p:cNvPr id="144" name="CustomShape 2"/>
          <p:cNvSpPr/>
          <p:nvPr/>
        </p:nvSpPr>
        <p:spPr>
          <a:xfrm>
            <a:off x="758520" y="1579680"/>
            <a:ext cx="10589040" cy="4194360"/>
          </a:xfrm>
          <a:prstGeom prst="rect">
            <a:avLst/>
          </a:prstGeom>
          <a:noFill/>
          <a:ln>
            <a:noFill/>
          </a:ln>
        </p:spPr>
        <p:style>
          <a:lnRef idx="0"/>
          <a:fillRef idx="0"/>
          <a:effectRef idx="0"/>
          <a:fontRef idx="minor"/>
        </p:style>
        <p:txBody>
          <a:bodyPr lIns="90000" rIns="90000" tIns="45000" bIns="45000"/>
          <a:p>
            <a:pPr>
              <a:lnSpc>
                <a:spcPct val="100000"/>
              </a:lnSpc>
            </a:pPr>
            <a:r>
              <a:rPr b="0" lang="en-GB" sz="2000" spc="-1" strike="noStrike">
                <a:solidFill>
                  <a:srgbClr val="ffffff"/>
                </a:solidFill>
                <a:uFill>
                  <a:solidFill>
                    <a:srgbClr val="ffffff"/>
                  </a:solidFill>
                </a:uFill>
                <a:latin typeface="Century Gothic"/>
                <a:ea typeface="DejaVu Sans"/>
              </a:rPr>
              <a:t>Conservative up 3%, Labour down 10%, Liberals down 5%, UKIP up 12% on 2015</a:t>
            </a:r>
            <a:endParaRPr b="0" lang="en-GB" sz="1800" spc="-1" strike="noStrike">
              <a:solidFill>
                <a:srgbClr val="000000"/>
              </a:solidFill>
              <a:uFill>
                <a:solidFill>
                  <a:srgbClr val="ffffff"/>
                </a:solidFill>
              </a:uFill>
              <a:latin typeface="Arial"/>
            </a:endParaRPr>
          </a:p>
        </p:txBody>
      </p:sp>
      <p:graphicFrame>
        <p:nvGraphicFramePr>
          <p:cNvPr id="145" name="Chart 3"/>
          <p:cNvGraphicFramePr/>
          <p:nvPr/>
        </p:nvGraphicFramePr>
        <p:xfrm>
          <a:off x="6041520" y="2129760"/>
          <a:ext cx="6294240" cy="448236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46" name="Chart 4"/>
          <p:cNvGraphicFramePr/>
          <p:nvPr/>
        </p:nvGraphicFramePr>
        <p:xfrm>
          <a:off x="464760" y="2129760"/>
          <a:ext cx="4570920" cy="4482360"/>
        </p:xfrm>
        <a:graphic>
          <a:graphicData uri="http://schemas.openxmlformats.org/drawingml/2006/chart">
            <c:chart xmlns:c="http://schemas.openxmlformats.org/drawingml/2006/chart" xmlns:r="http://schemas.openxmlformats.org/officeDocument/2006/relationships" r:id="rId2"/>
          </a:graphicData>
        </a:graphic>
      </p:graphicFrame>
      <p:sp>
        <p:nvSpPr>
          <p:cNvPr id="147" name="CustomShape 3"/>
          <p:cNvSpPr/>
          <p:nvPr/>
        </p:nvSpPr>
        <p:spPr>
          <a:xfrm>
            <a:off x="4710240" y="2228760"/>
            <a:ext cx="2464920" cy="173556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For 2b) the minimum increase in vote required for an ex-MP to take their seat back would be 0.09%</a:t>
            </a:r>
            <a:endParaRPr b="0" lang="en-GB" sz="1800" spc="-1" strike="noStrike">
              <a:solidFill>
                <a:srgbClr val="000000"/>
              </a:solidFill>
              <a:uFill>
                <a:solidFill>
                  <a:srgbClr val="ffffff"/>
                </a:solidFill>
              </a:uFill>
              <a:latin typeface="Arial"/>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Alternative 2017 Simulation</a:t>
            </a:r>
            <a:endParaRPr b="0" lang="en-GB" sz="1800" spc="-1" strike="noStrike">
              <a:solidFill>
                <a:srgbClr val="000000"/>
              </a:solidFill>
              <a:uFill>
                <a:solidFill>
                  <a:srgbClr val="ffffff"/>
                </a:solidFill>
              </a:uFill>
              <a:latin typeface="Arial"/>
            </a:endParaRPr>
          </a:p>
        </p:txBody>
      </p:sp>
      <p:sp>
        <p:nvSpPr>
          <p:cNvPr id="149" name="CustomShape 2"/>
          <p:cNvSpPr/>
          <p:nvPr/>
        </p:nvSpPr>
        <p:spPr>
          <a:xfrm>
            <a:off x="4847040" y="2400120"/>
            <a:ext cx="2280600" cy="228420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For 2b) the minimum increase in vote required for an ex-MP to take their seat back would be 0.01%</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p:txBody>
      </p:sp>
      <p:sp>
        <p:nvSpPr>
          <p:cNvPr id="150" name="CustomShape 3"/>
          <p:cNvSpPr/>
          <p:nvPr/>
        </p:nvSpPr>
        <p:spPr>
          <a:xfrm>
            <a:off x="523800" y="1579680"/>
            <a:ext cx="11314800" cy="4194360"/>
          </a:xfrm>
          <a:prstGeom prst="rect">
            <a:avLst/>
          </a:prstGeom>
          <a:noFill/>
          <a:ln>
            <a:noFill/>
          </a:ln>
        </p:spPr>
        <p:style>
          <a:lnRef idx="0"/>
          <a:fillRef idx="0"/>
          <a:effectRef idx="0"/>
          <a:fontRef idx="minor"/>
        </p:style>
        <p:txBody>
          <a:bodyPr lIns="90000" rIns="90000" tIns="45000" bIns="45000"/>
          <a:p>
            <a:pPr>
              <a:lnSpc>
                <a:spcPct val="100000"/>
              </a:lnSpc>
            </a:pPr>
            <a:r>
              <a:rPr b="0" lang="en-GB" sz="2000" spc="-1" strike="noStrike">
                <a:solidFill>
                  <a:srgbClr val="ffffff"/>
                </a:solidFill>
                <a:uFill>
                  <a:solidFill>
                    <a:srgbClr val="ffffff"/>
                  </a:solidFill>
                </a:uFill>
                <a:latin typeface="Century Gothic"/>
                <a:ea typeface="DejaVu Sans"/>
              </a:rPr>
              <a:t>Conservatives down 5% and UKIP up 5%, Labour down 7% and UKIP up 7%, if UKIP is 2</a:t>
            </a:r>
            <a:r>
              <a:rPr b="0" lang="en-GB" sz="2000" spc="-1" strike="noStrike" baseline="30000">
                <a:solidFill>
                  <a:srgbClr val="ffffff"/>
                </a:solidFill>
                <a:uFill>
                  <a:solidFill>
                    <a:srgbClr val="ffffff"/>
                  </a:solidFill>
                </a:uFill>
                <a:latin typeface="Century Gothic"/>
                <a:ea typeface="DejaVu Sans"/>
              </a:rPr>
              <a:t>nd</a:t>
            </a:r>
            <a:r>
              <a:rPr b="0" lang="en-GB" sz="2000" spc="-1" strike="noStrike">
                <a:solidFill>
                  <a:srgbClr val="ffffff"/>
                </a:solidFill>
                <a:uFill>
                  <a:solidFill>
                    <a:srgbClr val="ffffff"/>
                  </a:solidFill>
                </a:uFill>
                <a:latin typeface="Century Gothic"/>
                <a:ea typeface="DejaVu Sans"/>
              </a:rPr>
              <a:t>.</a:t>
            </a:r>
            <a:endParaRPr b="0" lang="en-GB" sz="1800" spc="-1" strike="noStrike">
              <a:solidFill>
                <a:srgbClr val="000000"/>
              </a:solidFill>
              <a:uFill>
                <a:solidFill>
                  <a:srgbClr val="ffffff"/>
                </a:solidFill>
              </a:uFill>
              <a:latin typeface="Arial"/>
            </a:endParaRPr>
          </a:p>
        </p:txBody>
      </p:sp>
      <p:graphicFrame>
        <p:nvGraphicFramePr>
          <p:cNvPr id="151" name="Chart 8"/>
          <p:cNvGraphicFramePr/>
          <p:nvPr/>
        </p:nvGraphicFramePr>
        <p:xfrm>
          <a:off x="0" y="1853280"/>
          <a:ext cx="4570920" cy="483228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52" name="Chart 9"/>
          <p:cNvGraphicFramePr/>
          <p:nvPr/>
        </p:nvGraphicFramePr>
        <p:xfrm>
          <a:off x="7312320" y="1853280"/>
          <a:ext cx="4570920" cy="4746600"/>
        </p:xfrm>
        <a:graphic>
          <a:graphicData uri="http://schemas.openxmlformats.org/drawingml/2006/chart">
            <c:chart xmlns:c="http://schemas.openxmlformats.org/drawingml/2006/chart" xmlns:r="http://schemas.openxmlformats.org/officeDocument/2006/relationships" r:id="rId2"/>
          </a:graphicData>
        </a:graphic>
      </p:graphicFrame>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Combining The Simulations</a:t>
            </a:r>
            <a:endParaRPr b="0" lang="en-GB" sz="1800" spc="-1" strike="noStrike">
              <a:solidFill>
                <a:srgbClr val="000000"/>
              </a:solidFill>
              <a:uFill>
                <a:solidFill>
                  <a:srgbClr val="ffffff"/>
                </a:solidFill>
              </a:uFill>
              <a:latin typeface="Arial"/>
            </a:endParaRPr>
          </a:p>
        </p:txBody>
      </p:sp>
      <p:graphicFrame>
        <p:nvGraphicFramePr>
          <p:cNvPr id="154" name="Chart 3"/>
          <p:cNvGraphicFramePr/>
          <p:nvPr/>
        </p:nvGraphicFramePr>
        <p:xfrm>
          <a:off x="-609480" y="1853280"/>
          <a:ext cx="4570920" cy="274212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55" name="Chart 4"/>
          <p:cNvGraphicFramePr/>
          <p:nvPr/>
        </p:nvGraphicFramePr>
        <p:xfrm>
          <a:off x="0" y="1853280"/>
          <a:ext cx="4570920" cy="44823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56" name="Chart 5"/>
          <p:cNvGraphicFramePr/>
          <p:nvPr/>
        </p:nvGraphicFramePr>
        <p:xfrm>
          <a:off x="7417800" y="1853280"/>
          <a:ext cx="4570920" cy="4482360"/>
        </p:xfrm>
        <a:graphic>
          <a:graphicData uri="http://schemas.openxmlformats.org/drawingml/2006/chart">
            <c:chart xmlns:c="http://schemas.openxmlformats.org/drawingml/2006/chart" xmlns:r="http://schemas.openxmlformats.org/officeDocument/2006/relationships" r:id="rId3"/>
          </a:graphicData>
        </a:graphic>
      </p:graphicFrame>
      <p:sp>
        <p:nvSpPr>
          <p:cNvPr id="157" name="CustomShape 2"/>
          <p:cNvSpPr/>
          <p:nvPr/>
        </p:nvSpPr>
        <p:spPr>
          <a:xfrm>
            <a:off x="4201560" y="1618560"/>
            <a:ext cx="3712680" cy="146124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For 2b) the minimum increase in vote required for an ex-MP to take their seat back would be 0.09%.</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p:txBody>
      </p:sp>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CustomShape 1"/>
          <p:cNvSpPr/>
          <p:nvPr/>
        </p:nvSpPr>
        <p:spPr>
          <a:xfrm>
            <a:off x="646560" y="45324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Some Background on Voting Systems</a:t>
            </a:r>
            <a:endParaRPr b="0" lang="en-GB" sz="1800" spc="-1" strike="noStrike">
              <a:solidFill>
                <a:srgbClr val="000000"/>
              </a:solidFill>
              <a:uFill>
                <a:solidFill>
                  <a:srgbClr val="ffffff"/>
                </a:solidFill>
              </a:uFill>
              <a:latin typeface="Arial"/>
            </a:endParaRPr>
          </a:p>
        </p:txBody>
      </p:sp>
      <p:sp>
        <p:nvSpPr>
          <p:cNvPr id="88" name="CustomShape 2"/>
          <p:cNvSpPr/>
          <p:nvPr/>
        </p:nvSpPr>
        <p:spPr>
          <a:xfrm>
            <a:off x="646200" y="1674720"/>
            <a:ext cx="11008080" cy="4699800"/>
          </a:xfrm>
          <a:prstGeom prst="rect">
            <a:avLst/>
          </a:prstGeom>
          <a:noFill/>
          <a:ln>
            <a:noFill/>
          </a:ln>
        </p:spPr>
        <p:style>
          <a:lnRef idx="0"/>
          <a:fillRef idx="0"/>
          <a:effectRef idx="0"/>
          <a:fontRef idx="minor"/>
        </p:style>
        <p:txBody>
          <a:bodyPr lIns="90000" rIns="90000" tIns="45000" bIns="45000"/>
          <a:p>
            <a:pPr>
              <a:lnSpc>
                <a:spcPct val="100000"/>
              </a:lnSpc>
            </a:pP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Ranked Voting (eg Alternative Vote/IRV, Condorcet, Borda)</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Party List Proportional Representation</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Semi Proportional Representation</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Approval Voting</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Score Voting</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First past the post </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Further Analysis</a:t>
            </a:r>
            <a:endParaRPr b="0" lang="en-GB" sz="1800" spc="-1" strike="noStrike">
              <a:solidFill>
                <a:srgbClr val="000000"/>
              </a:solidFill>
              <a:uFill>
                <a:solidFill>
                  <a:srgbClr val="ffffff"/>
                </a:solidFill>
              </a:uFill>
              <a:latin typeface="Arial"/>
            </a:endParaRPr>
          </a:p>
        </p:txBody>
      </p:sp>
      <p:sp>
        <p:nvSpPr>
          <p:cNvPr id="159"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pPr>
            <a:r>
              <a:rPr b="0" lang="en-GB" sz="2000" spc="-1" strike="noStrike">
                <a:solidFill>
                  <a:srgbClr val="ffffff"/>
                </a:solidFill>
                <a:uFill>
                  <a:solidFill>
                    <a:srgbClr val="ffffff"/>
                  </a:solidFill>
                </a:uFill>
                <a:latin typeface="Century Gothic"/>
                <a:ea typeface="DejaVu Sans"/>
              </a:rPr>
              <a:t>Questions we decided to ask:</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If there were an Empty Chair party comprised of non-voters, how would they fare?</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Jeremy Corbyn said that Labour under his leadership would enthuse non-voters to vote for him and this would propel him to Number 10. What % of non-voters is required for a Labour majority?</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What is the minimum integer percentage that Labour must win directly from the Conservatives to win a majority in the Commons?</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What are the seat predictions for the Conservatives if the worst and best opinion polls were accurate?</a:t>
            </a:r>
            <a:endParaRPr b="0" lang="en-GB" sz="1800" spc="-1" strike="noStrike">
              <a:solidFill>
                <a:srgbClr val="000000"/>
              </a:solidFill>
              <a:uFill>
                <a:solidFill>
                  <a:srgbClr val="ffffff"/>
                </a:solidFill>
              </a:uFill>
              <a:latin typeface="Arial"/>
            </a:endParaRPr>
          </a:p>
        </p:txBody>
      </p:sp>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Empty Chair</a:t>
            </a:r>
            <a:endParaRPr b="0" lang="en-GB" sz="1800" spc="-1" strike="noStrike">
              <a:solidFill>
                <a:srgbClr val="000000"/>
              </a:solidFill>
              <a:uFill>
                <a:solidFill>
                  <a:srgbClr val="ffffff"/>
                </a:solidFill>
              </a:uFill>
              <a:latin typeface="Arial"/>
            </a:endParaRPr>
          </a:p>
        </p:txBody>
      </p:sp>
      <p:graphicFrame>
        <p:nvGraphicFramePr>
          <p:cNvPr id="161" name="Chart 3"/>
          <p:cNvGraphicFramePr/>
          <p:nvPr/>
        </p:nvGraphicFramePr>
        <p:xfrm>
          <a:off x="-164160" y="1864080"/>
          <a:ext cx="5605560" cy="469872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62" name="Chart 4"/>
          <p:cNvGraphicFramePr/>
          <p:nvPr/>
        </p:nvGraphicFramePr>
        <p:xfrm>
          <a:off x="7045920" y="1807920"/>
          <a:ext cx="5665680" cy="4709880"/>
        </p:xfrm>
        <a:graphic>
          <a:graphicData uri="http://schemas.openxmlformats.org/drawingml/2006/chart">
            <c:chart xmlns:c="http://schemas.openxmlformats.org/drawingml/2006/chart" xmlns:r="http://schemas.openxmlformats.org/officeDocument/2006/relationships" r:id="rId2"/>
          </a:graphicData>
        </a:graphic>
      </p:graphicFrame>
      <p:sp>
        <p:nvSpPr>
          <p:cNvPr id="163" name="CustomShape 2"/>
          <p:cNvSpPr/>
          <p:nvPr/>
        </p:nvSpPr>
        <p:spPr>
          <a:xfrm>
            <a:off x="4604760" y="1807920"/>
            <a:ext cx="3272760" cy="392940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Empties would get 34% of the vote.</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Results:</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EMPTY: 346 (+346)</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CON: 210 (-123)</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LAB: 41 (-194)</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LIB: 2 (-14)</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UKIP: 0 (-1)</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GRN: 1 (0)</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Conservatives would have 69% of all remaining seats.</a:t>
            </a:r>
            <a:endParaRPr b="0" lang="en-GB" sz="1800" spc="-1" strike="noStrike">
              <a:solidFill>
                <a:srgbClr val="000000"/>
              </a:solidFill>
              <a:uFill>
                <a:solidFill>
                  <a:srgbClr val="ffffff"/>
                </a:solidFill>
              </a:uFill>
              <a:latin typeface="Arial"/>
            </a:endParaRPr>
          </a:p>
        </p:txBody>
      </p:sp>
    </p:spTree>
  </p:cSld>
  <p:timing>
    <p:tnLst>
      <p:par>
        <p:cTn id="41" dur="indefinite" restart="never" nodeType="tmRoot">
          <p:childTnLst>
            <p:seq>
              <p:cTn id="42"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Non-Voters switch to Labour</a:t>
            </a:r>
            <a:endParaRPr b="0" lang="en-GB" sz="1800" spc="-1" strike="noStrike">
              <a:solidFill>
                <a:srgbClr val="000000"/>
              </a:solidFill>
              <a:uFill>
                <a:solidFill>
                  <a:srgbClr val="ffffff"/>
                </a:solidFill>
              </a:uFill>
              <a:latin typeface="Arial"/>
            </a:endParaRPr>
          </a:p>
        </p:txBody>
      </p:sp>
      <p:graphicFrame>
        <p:nvGraphicFramePr>
          <p:cNvPr id="165" name="Chart 3"/>
          <p:cNvGraphicFramePr/>
          <p:nvPr/>
        </p:nvGraphicFramePr>
        <p:xfrm>
          <a:off x="152280" y="1853280"/>
          <a:ext cx="4570920" cy="465876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66" name="Chart 4"/>
          <p:cNvGraphicFramePr/>
          <p:nvPr/>
        </p:nvGraphicFramePr>
        <p:xfrm>
          <a:off x="7523640" y="1853280"/>
          <a:ext cx="4570920" cy="4658760"/>
        </p:xfrm>
        <a:graphic>
          <a:graphicData uri="http://schemas.openxmlformats.org/drawingml/2006/chart">
            <c:chart xmlns:c="http://schemas.openxmlformats.org/drawingml/2006/chart" xmlns:r="http://schemas.openxmlformats.org/officeDocument/2006/relationships" r:id="rId2"/>
          </a:graphicData>
        </a:graphic>
      </p:graphicFrame>
      <p:sp>
        <p:nvSpPr>
          <p:cNvPr id="167" name="CustomShape 2"/>
          <p:cNvSpPr/>
          <p:nvPr/>
        </p:nvSpPr>
        <p:spPr>
          <a:xfrm>
            <a:off x="4379400" y="1853280"/>
            <a:ext cx="3343680" cy="228348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33% of non-voters needed. Or 5.2 million voters. 325 seats won. Majority of 1.</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Turnout increased to 76%. Labour vote share at 41%. Conservatives down to 32%.</a:t>
            </a:r>
            <a:endParaRPr b="0" lang="en-GB" sz="1800" spc="-1" strike="noStrike">
              <a:solidFill>
                <a:srgbClr val="000000"/>
              </a:solidFill>
              <a:uFill>
                <a:solidFill>
                  <a:srgbClr val="ffffff"/>
                </a:solidFill>
              </a:uFill>
              <a:latin typeface="Arial"/>
            </a:endParaRPr>
          </a:p>
        </p:txBody>
      </p:sp>
    </p:spTree>
  </p:cSld>
  <p:timing>
    <p:tnLst>
      <p:par>
        <p:cTn id="43" dur="indefinite" restart="never" nodeType="tmRoot">
          <p:childTnLst>
            <p:seq>
              <p:cTn id="44"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Conservatives switch to Labour</a:t>
            </a:r>
            <a:endParaRPr b="0" lang="en-GB" sz="1800" spc="-1" strike="noStrike">
              <a:solidFill>
                <a:srgbClr val="000000"/>
              </a:solidFill>
              <a:uFill>
                <a:solidFill>
                  <a:srgbClr val="ffffff"/>
                </a:solidFill>
              </a:uFill>
              <a:latin typeface="Arial"/>
            </a:endParaRPr>
          </a:p>
        </p:txBody>
      </p:sp>
      <p:graphicFrame>
        <p:nvGraphicFramePr>
          <p:cNvPr id="169" name="Chart 3"/>
          <p:cNvGraphicFramePr/>
          <p:nvPr/>
        </p:nvGraphicFramePr>
        <p:xfrm>
          <a:off x="72360" y="1853280"/>
          <a:ext cx="4570920" cy="461052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70" name="Chart 5"/>
          <p:cNvGraphicFramePr/>
          <p:nvPr/>
        </p:nvGraphicFramePr>
        <p:xfrm>
          <a:off x="7295040" y="1877760"/>
          <a:ext cx="4570920" cy="4610520"/>
        </p:xfrm>
        <a:graphic>
          <a:graphicData uri="http://schemas.openxmlformats.org/drawingml/2006/chart">
            <c:chart xmlns:c="http://schemas.openxmlformats.org/drawingml/2006/chart" xmlns:r="http://schemas.openxmlformats.org/officeDocument/2006/relationships" r:id="rId2"/>
          </a:graphicData>
        </a:graphic>
      </p:graphicFrame>
      <p:sp>
        <p:nvSpPr>
          <p:cNvPr id="171" name="CustomShape 2"/>
          <p:cNvSpPr/>
          <p:nvPr/>
        </p:nvSpPr>
        <p:spPr>
          <a:xfrm>
            <a:off x="4319280" y="1644480"/>
            <a:ext cx="3299760" cy="530100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Working majority of only 30. Never before seen swing since 1997. 339 seats won for Labour. 219 for the Tories.</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Only 2.7 million voters would need to change their minds, which represents 24% of Conservative voters changing their minds.</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It is more efficient for Labour to convince Conservative voters than to convince non-voters.</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p:txBody>
      </p:sp>
    </p:spTree>
  </p:cSld>
  <p:timing>
    <p:tnLst>
      <p:par>
        <p:cTn id="45" dur="indefinite" restart="never" nodeType="tmRoot">
          <p:childTnLst>
            <p:seq>
              <p:cTn id="46"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Worst opinion poll 20</a:t>
            </a:r>
            <a:r>
              <a:rPr b="0" lang="en-GB" sz="4200" spc="-1" strike="noStrike" baseline="30000">
                <a:solidFill>
                  <a:srgbClr val="ebebeb"/>
                </a:solidFill>
                <a:uFill>
                  <a:solidFill>
                    <a:srgbClr val="ffffff"/>
                  </a:solidFill>
                </a:uFill>
                <a:latin typeface="Century Gothic"/>
                <a:ea typeface="DejaVu Sans"/>
              </a:rPr>
              <a:t>th</a:t>
            </a:r>
            <a:r>
              <a:rPr b="0" lang="en-GB" sz="4200" spc="-1" strike="noStrike">
                <a:solidFill>
                  <a:srgbClr val="ebebeb"/>
                </a:solidFill>
                <a:uFill>
                  <a:solidFill>
                    <a:srgbClr val="ffffff"/>
                  </a:solidFill>
                </a:uFill>
                <a:latin typeface="Century Gothic"/>
                <a:ea typeface="DejaVu Sans"/>
              </a:rPr>
              <a:t> April</a:t>
            </a:r>
            <a:endParaRPr b="0" lang="en-GB" sz="1800" spc="-1" strike="noStrike">
              <a:solidFill>
                <a:srgbClr val="000000"/>
              </a:solidFill>
              <a:uFill>
                <a:solidFill>
                  <a:srgbClr val="ffffff"/>
                </a:solidFill>
              </a:uFill>
              <a:latin typeface="Arial"/>
            </a:endParaRPr>
          </a:p>
        </p:txBody>
      </p:sp>
      <p:graphicFrame>
        <p:nvGraphicFramePr>
          <p:cNvPr id="173" name="Chart 3"/>
          <p:cNvGraphicFramePr/>
          <p:nvPr/>
        </p:nvGraphicFramePr>
        <p:xfrm>
          <a:off x="0" y="1853280"/>
          <a:ext cx="4570920" cy="469080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74" name="Chart 4"/>
          <p:cNvGraphicFramePr/>
          <p:nvPr/>
        </p:nvGraphicFramePr>
        <p:xfrm>
          <a:off x="7547760" y="1853280"/>
          <a:ext cx="4570920" cy="4690800"/>
        </p:xfrm>
        <a:graphic>
          <a:graphicData uri="http://schemas.openxmlformats.org/drawingml/2006/chart">
            <c:chart xmlns:c="http://schemas.openxmlformats.org/drawingml/2006/chart" xmlns:r="http://schemas.openxmlformats.org/officeDocument/2006/relationships" r:id="rId2"/>
          </a:graphicData>
        </a:graphic>
      </p:graphicFrame>
      <p:sp>
        <p:nvSpPr>
          <p:cNvPr id="175" name="CustomShape 2"/>
          <p:cNvSpPr/>
          <p:nvPr/>
        </p:nvSpPr>
        <p:spPr>
          <a:xfrm>
            <a:off x="4467600" y="2125440"/>
            <a:ext cx="2862360" cy="365508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Tories only increase their majority from 12 to 50.</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Labour would lose 13 seats.</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Results:</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CON: 350</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LAB: 221</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LIB: 12</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UKIP: 2</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GRN: 2</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NAT: 62</a:t>
            </a:r>
            <a:endParaRPr b="0" lang="en-GB" sz="1800" spc="-1" strike="noStrike">
              <a:solidFill>
                <a:srgbClr val="000000"/>
              </a:solidFill>
              <a:uFill>
                <a:solidFill>
                  <a:srgbClr val="ffffff"/>
                </a:solidFill>
              </a:uFill>
              <a:latin typeface="Arial"/>
            </a:endParaRPr>
          </a:p>
        </p:txBody>
      </p:sp>
    </p:spTree>
  </p:cSld>
  <p:timing>
    <p:tnLst>
      <p:par>
        <p:cTn id="47" dur="indefinite" restart="never" nodeType="tmRoot">
          <p:childTnLst>
            <p:seq>
              <p:cTn id="48"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Best opinion poll 13</a:t>
            </a:r>
            <a:r>
              <a:rPr b="0" lang="en-GB" sz="4200" spc="-1" strike="noStrike" baseline="30000">
                <a:solidFill>
                  <a:srgbClr val="ebebeb"/>
                </a:solidFill>
                <a:uFill>
                  <a:solidFill>
                    <a:srgbClr val="ffffff"/>
                  </a:solidFill>
                </a:uFill>
                <a:latin typeface="Century Gothic"/>
                <a:ea typeface="DejaVu Sans"/>
              </a:rPr>
              <a:t>th</a:t>
            </a:r>
            <a:r>
              <a:rPr b="0" lang="en-GB" sz="4200" spc="-1" strike="noStrike">
                <a:solidFill>
                  <a:srgbClr val="ebebeb"/>
                </a:solidFill>
                <a:uFill>
                  <a:solidFill>
                    <a:srgbClr val="ffffff"/>
                  </a:solidFill>
                </a:uFill>
                <a:latin typeface="Century Gothic"/>
                <a:ea typeface="DejaVu Sans"/>
              </a:rPr>
              <a:t> April</a:t>
            </a:r>
            <a:endParaRPr b="0" lang="en-GB" sz="1800" spc="-1" strike="noStrike">
              <a:solidFill>
                <a:srgbClr val="000000"/>
              </a:solidFill>
              <a:uFill>
                <a:solidFill>
                  <a:srgbClr val="ffffff"/>
                </a:solidFill>
              </a:uFill>
              <a:latin typeface="Arial"/>
            </a:endParaRPr>
          </a:p>
        </p:txBody>
      </p:sp>
      <p:graphicFrame>
        <p:nvGraphicFramePr>
          <p:cNvPr id="177" name="Chart 3"/>
          <p:cNvGraphicFramePr/>
          <p:nvPr/>
        </p:nvGraphicFramePr>
        <p:xfrm>
          <a:off x="114480" y="1853280"/>
          <a:ext cx="4570920" cy="480780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178" name="Chart 4"/>
          <p:cNvGraphicFramePr/>
          <p:nvPr/>
        </p:nvGraphicFramePr>
        <p:xfrm>
          <a:off x="7440480" y="1853280"/>
          <a:ext cx="4570920" cy="4807800"/>
        </p:xfrm>
        <a:graphic>
          <a:graphicData uri="http://schemas.openxmlformats.org/drawingml/2006/chart">
            <c:chart xmlns:c="http://schemas.openxmlformats.org/drawingml/2006/chart" xmlns:r="http://schemas.openxmlformats.org/officeDocument/2006/relationships" r:id="rId2"/>
          </a:graphicData>
        </a:graphic>
      </p:graphicFrame>
      <p:sp>
        <p:nvSpPr>
          <p:cNvPr id="179" name="CustomShape 2"/>
          <p:cNvSpPr/>
          <p:nvPr/>
        </p:nvSpPr>
        <p:spPr>
          <a:xfrm>
            <a:off x="4686480" y="1564560"/>
            <a:ext cx="2981520" cy="393012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Best ever result for the Conservatives since 1931.</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Majority of 198.</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Labour’s worst result since 1931.</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Results:</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CON: 424</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LAB: 151</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LIB: 30</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UKIP: 0</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GRN: 1</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NAT: 43</a:t>
            </a:r>
            <a:endParaRPr b="0" lang="en-GB" sz="1800" spc="-1" strike="noStrike">
              <a:solidFill>
                <a:srgbClr val="000000"/>
              </a:solidFill>
              <a:uFill>
                <a:solidFill>
                  <a:srgbClr val="ffffff"/>
                </a:solidFill>
              </a:uFill>
              <a:latin typeface="Arial"/>
            </a:endParaRPr>
          </a:p>
        </p:txBody>
      </p:sp>
    </p:spTree>
  </p:cSld>
  <p:timing>
    <p:tnLst>
      <p:par>
        <p:cTn id="49" dur="indefinite" restart="never" nodeType="tmRoot">
          <p:childTnLst>
            <p:seq>
              <p:cTn id="50"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gn="ctr">
              <a:lnSpc>
                <a:spcPct val="100000"/>
              </a:lnSpc>
            </a:pPr>
            <a:r>
              <a:rPr b="0" lang="en-GB" sz="4200" spc="-1" strike="noStrike">
                <a:solidFill>
                  <a:srgbClr val="ebebeb"/>
                </a:solidFill>
                <a:uFill>
                  <a:solidFill>
                    <a:srgbClr val="ffffff"/>
                  </a:solidFill>
                </a:uFill>
                <a:latin typeface="Century Gothic"/>
                <a:ea typeface="DejaVu Sans"/>
              </a:rPr>
              <a:t>Conclusion</a:t>
            </a:r>
            <a:endParaRPr b="0" lang="en-GB" sz="1800" spc="-1" strike="noStrike">
              <a:solidFill>
                <a:srgbClr val="000000"/>
              </a:solidFill>
              <a:uFill>
                <a:solidFill>
                  <a:srgbClr val="ffffff"/>
                </a:solidFill>
              </a:uFill>
              <a:latin typeface="Arial"/>
            </a:endParaRPr>
          </a:p>
        </p:txBody>
      </p:sp>
      <p:sp>
        <p:nvSpPr>
          <p:cNvPr id="181" name="CustomShape 2"/>
          <p:cNvSpPr/>
          <p:nvPr/>
        </p:nvSpPr>
        <p:spPr>
          <a:xfrm>
            <a:off x="1103400" y="2053080"/>
            <a:ext cx="10010160" cy="4194360"/>
          </a:xfrm>
          <a:prstGeom prst="rect">
            <a:avLst/>
          </a:prstGeom>
          <a:noFill/>
          <a:ln>
            <a:noFill/>
          </a:ln>
        </p:spPr>
        <p:style>
          <a:lnRef idx="0"/>
          <a:fillRef idx="0"/>
          <a:effectRef idx="0"/>
          <a:fontRef idx="minor"/>
        </p:style>
        <p:txBody>
          <a:bodyPr lIns="90000" rIns="90000" tIns="45000" bIns="45000"/>
          <a:p>
            <a:pPr>
              <a:lnSpc>
                <a:spcPct val="100000"/>
              </a:lnSpc>
            </a:pPr>
            <a:r>
              <a:rPr b="0" lang="en-GB" sz="2000" spc="-1" strike="noStrike">
                <a:solidFill>
                  <a:srgbClr val="ffffff"/>
                </a:solidFill>
                <a:uFill>
                  <a:solidFill>
                    <a:srgbClr val="ffffff"/>
                  </a:solidFill>
                </a:uFill>
                <a:latin typeface="Century Gothic"/>
                <a:ea typeface="DejaVu Sans"/>
              </a:rPr>
              <a:t>The voting system used to elect the House of Commons is not proportional. However first past the post grants local constituents the right to hire and fire their local MP.</a:t>
            </a:r>
            <a:endParaRPr b="0" lang="en-GB" sz="1800" spc="-1" strike="noStrike">
              <a:solidFill>
                <a:srgbClr val="000000"/>
              </a:solidFill>
              <a:uFill>
                <a:solidFill>
                  <a:srgbClr val="ffffff"/>
                </a:solidFill>
              </a:uFill>
              <a:latin typeface="Arial"/>
            </a:endParaRPr>
          </a:p>
          <a:p>
            <a:pPr>
              <a:lnSpc>
                <a:spcPct val="100000"/>
              </a:lnSpc>
            </a:pPr>
            <a:r>
              <a:rPr b="0" lang="en-GB" sz="2000" spc="-1" strike="noStrike">
                <a:solidFill>
                  <a:srgbClr val="ffffff"/>
                </a:solidFill>
                <a:uFill>
                  <a:solidFill>
                    <a:srgbClr val="ffffff"/>
                  </a:solidFill>
                </a:uFill>
                <a:latin typeface="Century Gothic"/>
                <a:ea typeface="DejaVu Sans"/>
              </a:rPr>
              <a:t>Smaller parties which find it difficult to gain representation by winning a spread of votes should opt for a ‘decapitation strategy’ and target constituencies where they are strong in order to maximise their representation.</a:t>
            </a:r>
            <a:endParaRPr b="0" lang="en-GB" sz="1800" spc="-1" strike="noStrike">
              <a:solidFill>
                <a:srgbClr val="000000"/>
              </a:solidFill>
              <a:uFill>
                <a:solidFill>
                  <a:srgbClr val="ffffff"/>
                </a:solidFill>
              </a:uFill>
              <a:latin typeface="Arial"/>
            </a:endParaRPr>
          </a:p>
        </p:txBody>
      </p:sp>
    </p:spTree>
  </p:cSld>
  <p:timing>
    <p:tnLst>
      <p:par>
        <p:cTn id="51" dur="indefinite" restart="never" nodeType="tmRoot">
          <p:childTnLst>
            <p:seq>
              <p:cTn id="52"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gn="ctr">
              <a:lnSpc>
                <a:spcPct val="100000"/>
              </a:lnSpc>
            </a:pPr>
            <a:r>
              <a:rPr b="0" lang="en-GB" sz="4200" spc="-1" strike="noStrike">
                <a:solidFill>
                  <a:srgbClr val="ebebeb"/>
                </a:solidFill>
                <a:uFill>
                  <a:solidFill>
                    <a:srgbClr val="ffffff"/>
                  </a:solidFill>
                </a:uFill>
                <a:latin typeface="Century Gothic"/>
                <a:ea typeface="DejaVu Sans"/>
              </a:rPr>
              <a:t>Group Effectiveness</a:t>
            </a:r>
            <a:endParaRPr b="0" lang="en-GB" sz="1800" spc="-1" strike="noStrike">
              <a:solidFill>
                <a:srgbClr val="000000"/>
              </a:solidFill>
              <a:uFill>
                <a:solidFill>
                  <a:srgbClr val="ffffff"/>
                </a:solidFill>
              </a:uFill>
              <a:latin typeface="Arial"/>
            </a:endParaRPr>
          </a:p>
        </p:txBody>
      </p:sp>
      <p:sp>
        <p:nvSpPr>
          <p:cNvPr id="183"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Times New Roman"/>
                <a:ea typeface="DejaVu Sans"/>
              </a:rPr>
              <a:t>Group chat on Facebook for fast communication.</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Times New Roman"/>
                <a:ea typeface="DejaVu Sans"/>
              </a:rPr>
              <a:t>We helped each other improve our reports.</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Times New Roman"/>
                <a:ea typeface="DejaVu Sans"/>
              </a:rPr>
              <a:t>Group meetings generally had high attendance </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Times New Roman"/>
                <a:ea typeface="DejaVu Sans"/>
              </a:rPr>
              <a:t>Alex and Cameron analysed the general election results using Microsoft Excel.</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Times New Roman"/>
                <a:ea typeface="DejaVu Sans"/>
              </a:rPr>
              <a:t>Michael analysed the general election results using MATLAB.</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Times New Roman"/>
                <a:ea typeface="DejaVu Sans"/>
              </a:rPr>
              <a:t>Manny made the presentation.</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Times New Roman"/>
                <a:ea typeface="DejaVu Sans"/>
              </a:rPr>
              <a:t>Jamie compiled the reports and made the Wiki.</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p:txBody>
      </p:sp>
    </p:spTree>
  </p:cSld>
  <p:timing>
    <p:tnLst>
      <p:par>
        <p:cTn id="53" dur="indefinite" restart="never" nodeType="tmRoot">
          <p:childTnLst>
            <p:seq>
              <p:cTn id="5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CustomShape 1"/>
          <p:cNvSpPr/>
          <p:nvPr/>
        </p:nvSpPr>
        <p:spPr>
          <a:xfrm>
            <a:off x="646200" y="452880"/>
            <a:ext cx="9403560" cy="1399320"/>
          </a:xfrm>
          <a:prstGeom prst="rect">
            <a:avLst/>
          </a:prstGeom>
          <a:noFill/>
          <a:ln>
            <a:noFill/>
          </a:ln>
        </p:spPr>
        <p:style>
          <a:lnRef idx="0"/>
          <a:fillRef idx="0"/>
          <a:effectRef idx="0"/>
          <a:fontRef idx="minor"/>
        </p:style>
      </p:sp>
      <p:pic>
        <p:nvPicPr>
          <p:cNvPr id="90" name="" descr=""/>
          <p:cNvPicPr/>
          <p:nvPr/>
        </p:nvPicPr>
        <p:blipFill>
          <a:blip r:embed="rId1"/>
          <a:stretch/>
        </p:blipFill>
        <p:spPr>
          <a:xfrm>
            <a:off x="288000" y="124920"/>
            <a:ext cx="3023280" cy="6455520"/>
          </a:xfrm>
          <a:prstGeom prst="rect">
            <a:avLst/>
          </a:prstGeom>
          <a:ln>
            <a:noFill/>
          </a:ln>
        </p:spPr>
      </p:pic>
      <p:pic>
        <p:nvPicPr>
          <p:cNvPr id="91" name="" descr=""/>
          <p:cNvPicPr/>
          <p:nvPr/>
        </p:nvPicPr>
        <p:blipFill>
          <a:blip r:embed="rId2"/>
          <a:stretch/>
        </p:blipFill>
        <p:spPr>
          <a:xfrm>
            <a:off x="3744000" y="1656000"/>
            <a:ext cx="7690320" cy="480204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Opinion Polling</a:t>
            </a:r>
            <a:endParaRPr b="0" lang="en-GB" sz="1800" spc="-1" strike="noStrike">
              <a:solidFill>
                <a:srgbClr val="000000"/>
              </a:solidFill>
              <a:uFill>
                <a:solidFill>
                  <a:srgbClr val="ffffff"/>
                </a:solidFill>
              </a:uFill>
              <a:latin typeface="Arial"/>
            </a:endParaRPr>
          </a:p>
        </p:txBody>
      </p:sp>
      <p:pic>
        <p:nvPicPr>
          <p:cNvPr id="93" name="" descr=""/>
          <p:cNvPicPr/>
          <p:nvPr/>
        </p:nvPicPr>
        <p:blipFill>
          <a:blip r:embed="rId1"/>
          <a:stretch/>
        </p:blipFill>
        <p:spPr>
          <a:xfrm>
            <a:off x="279360" y="1440000"/>
            <a:ext cx="6848280" cy="3006000"/>
          </a:xfrm>
          <a:prstGeom prst="rect">
            <a:avLst/>
          </a:prstGeom>
          <a:ln>
            <a:noFill/>
          </a:ln>
        </p:spPr>
      </p:pic>
      <p:pic>
        <p:nvPicPr>
          <p:cNvPr id="94" name="" descr=""/>
          <p:cNvPicPr/>
          <p:nvPr/>
        </p:nvPicPr>
        <p:blipFill>
          <a:blip r:embed="rId2"/>
          <a:stretch/>
        </p:blipFill>
        <p:spPr>
          <a:xfrm>
            <a:off x="7416000" y="1440000"/>
            <a:ext cx="4463640" cy="3035880"/>
          </a:xfrm>
          <a:prstGeom prst="rect">
            <a:avLst/>
          </a:prstGeom>
          <a:ln>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Major Findings from our Reports</a:t>
            </a:r>
            <a:endParaRPr b="0" lang="en-GB" sz="1800" spc="-1" strike="noStrike">
              <a:solidFill>
                <a:srgbClr val="000000"/>
              </a:solidFill>
              <a:uFill>
                <a:solidFill>
                  <a:srgbClr val="ffffff"/>
                </a:solidFill>
              </a:uFill>
              <a:latin typeface="Arial"/>
            </a:endParaRPr>
          </a:p>
        </p:txBody>
      </p:sp>
      <p:sp>
        <p:nvSpPr>
          <p:cNvPr id="96" name="CustomShape 2"/>
          <p:cNvSpPr/>
          <p:nvPr/>
        </p:nvSpPr>
        <p:spPr>
          <a:xfrm>
            <a:off x="646200" y="1674360"/>
            <a:ext cx="11008080" cy="4699800"/>
          </a:xfrm>
          <a:prstGeom prst="rect">
            <a:avLst/>
          </a:prstGeom>
          <a:noFill/>
          <a:ln>
            <a:noFill/>
          </a:ln>
        </p:spPr>
        <p:style>
          <a:lnRef idx="0"/>
          <a:fillRef idx="0"/>
          <a:effectRef idx="0"/>
          <a:fontRef idx="minor"/>
        </p:style>
        <p:txBody>
          <a:bodyPr lIns="90000" rIns="90000" tIns="45000" bIns="45000"/>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There are several different electoral systems in use around the world, all of which have varying features</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Proportional electoral systems were created to fix some of the problems of FPTP</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However FPTP does have a few advantages which creates some balance</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Opinion polling was not accurate at the last election failed to predict the outcome, but they were only ever meant to be a snapshot</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r>
              <a:rPr b="0" lang="en-GB" sz="2000" spc="-1" strike="noStrike">
                <a:solidFill>
                  <a:srgbClr val="ffffff"/>
                </a:solidFill>
                <a:uFill>
                  <a:solidFill>
                    <a:srgbClr val="ffffff"/>
                  </a:solidFill>
                </a:uFill>
                <a:latin typeface="Century Gothic"/>
                <a:ea typeface="DejaVu Sans"/>
              </a:rPr>
              <a:t>Electoral systems have been designed for over 200 years and we will continue to debate how best to count votes in elections</a:t>
            </a:r>
            <a:endParaRPr b="0" lang="en-GB" sz="1800" spc="-1" strike="noStrike">
              <a:solidFill>
                <a:srgbClr val="000000"/>
              </a:solidFill>
              <a:uFill>
                <a:solidFill>
                  <a:srgbClr val="ffffff"/>
                </a:solidFill>
              </a:uFill>
              <a:latin typeface="Arial"/>
            </a:endParaRPr>
          </a:p>
          <a:p>
            <a:pPr marL="343080" indent="-342000">
              <a:lnSpc>
                <a:spcPct val="100000"/>
              </a:lnSpc>
              <a:buClr>
                <a:srgbClr val="acd433"/>
              </a:buClr>
              <a:buSzPct val="80000"/>
              <a:buFont typeface="Wingdings 3" charset="2"/>
              <a:buChar char=""/>
            </a:pPr>
            <a:endParaRPr b="0" lang="en-GB" sz="1800" spc="-1" strike="noStrike">
              <a:solidFill>
                <a:srgbClr val="000000"/>
              </a:solidFill>
              <a:uFill>
                <a:solidFill>
                  <a:srgbClr val="ffffff"/>
                </a:solidFill>
              </a:uFill>
              <a:latin typeface="Arial"/>
            </a:endParaRPr>
          </a:p>
          <a:p>
            <a:pPr>
              <a:lnSpc>
                <a:spcPct val="100000"/>
              </a:lnSpc>
            </a:pPr>
            <a:r>
              <a:rPr b="0" lang="en-GB" sz="2000" spc="-1" strike="noStrike">
                <a:solidFill>
                  <a:srgbClr val="ffffff"/>
                </a:solidFill>
                <a:uFill>
                  <a:solidFill>
                    <a:srgbClr val="ffffff"/>
                  </a:solidFill>
                </a:uFill>
                <a:latin typeface="Century Gothic"/>
                <a:ea typeface="DejaVu Sans"/>
              </a:rPr>
              <a:t>To read more visit the report section of our wiki: </a:t>
            </a:r>
            <a:r>
              <a:rPr b="0" lang="en-GB" sz="2000" spc="-1" strike="noStrike">
                <a:solidFill>
                  <a:srgbClr val="ffffff"/>
                </a:solidFill>
                <a:uFill>
                  <a:solidFill>
                    <a:srgbClr val="ffffff"/>
                  </a:solidFill>
                </a:uFill>
                <a:latin typeface="Century Gothic"/>
                <a:ea typeface="DejaVu Sans"/>
                <a:hlinkClick r:id="rId1"/>
              </a:rPr>
              <a:t>http://abstractrivialities.com/MAT1041/report/</a:t>
            </a:r>
            <a:r>
              <a:rPr b="0" lang="en-GB" sz="2000" spc="-1" strike="noStrike">
                <a:solidFill>
                  <a:srgbClr val="ffffff"/>
                </a:solidFill>
                <a:uFill>
                  <a:solidFill>
                    <a:srgbClr val="ffffff"/>
                  </a:solidFill>
                </a:uFill>
                <a:latin typeface="Century Gothic"/>
                <a:ea typeface="DejaVu Sans"/>
              </a:rPr>
              <a:t> </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CustomShape 1"/>
          <p:cNvSpPr/>
          <p:nvPr/>
        </p:nvSpPr>
        <p:spPr>
          <a:xfrm>
            <a:off x="855720" y="90720"/>
            <a:ext cx="9403560" cy="831960"/>
          </a:xfrm>
          <a:prstGeom prst="rect">
            <a:avLst/>
          </a:prstGeom>
          <a:noFill/>
          <a:ln>
            <a:noFill/>
          </a:ln>
        </p:spPr>
        <p:style>
          <a:lnRef idx="0"/>
          <a:fillRef idx="0"/>
          <a:effectRef idx="0"/>
          <a:fontRef idx="minor"/>
        </p:style>
        <p:txBody>
          <a:bodyPr lIns="90000" rIns="90000" tIns="45000" bIns="45000"/>
          <a:p>
            <a:pPr algn="ctr">
              <a:lnSpc>
                <a:spcPct val="100000"/>
              </a:lnSpc>
            </a:pPr>
            <a:r>
              <a:rPr b="0" lang="en-GB" sz="4200" spc="-1" strike="noStrike">
                <a:solidFill>
                  <a:srgbClr val="ebebeb"/>
                </a:solidFill>
                <a:uFill>
                  <a:solidFill>
                    <a:srgbClr val="ffffff"/>
                  </a:solidFill>
                </a:uFill>
                <a:latin typeface="Century Gothic"/>
                <a:ea typeface="DejaVu Sans"/>
              </a:rPr>
              <a:t>Regional Analysis</a:t>
            </a:r>
            <a:endParaRPr b="0" lang="en-GB" sz="1800" spc="-1" strike="noStrike">
              <a:solidFill>
                <a:srgbClr val="000000"/>
              </a:solidFill>
              <a:uFill>
                <a:solidFill>
                  <a:srgbClr val="ffffff"/>
                </a:solidFill>
              </a:uFill>
              <a:latin typeface="Arial"/>
            </a:endParaRPr>
          </a:p>
        </p:txBody>
      </p:sp>
      <p:sp>
        <p:nvSpPr>
          <p:cNvPr id="98" name="CustomShape 2"/>
          <p:cNvSpPr/>
          <p:nvPr/>
        </p:nvSpPr>
        <p:spPr>
          <a:xfrm>
            <a:off x="127440" y="686160"/>
            <a:ext cx="758160" cy="363960"/>
          </a:xfrm>
          <a:prstGeom prst="rect">
            <a:avLst/>
          </a:prstGeom>
          <a:noFill/>
          <a:ln>
            <a:noFill/>
          </a:ln>
        </p:spPr>
        <p:style>
          <a:lnRef idx="0"/>
          <a:fillRef idx="0"/>
          <a:effectRef idx="0"/>
          <a:fontRef idx="minor"/>
        </p:style>
        <p:txBody>
          <a:bodyPr wrap="none"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2010</a:t>
            </a:r>
            <a:endParaRPr b="0" lang="en-GB" sz="1800" spc="-1" strike="noStrike">
              <a:solidFill>
                <a:srgbClr val="000000"/>
              </a:solidFill>
              <a:uFill>
                <a:solidFill>
                  <a:srgbClr val="ffffff"/>
                </a:solidFill>
              </a:uFill>
              <a:latin typeface="Arial"/>
            </a:endParaRPr>
          </a:p>
        </p:txBody>
      </p:sp>
      <p:graphicFrame>
        <p:nvGraphicFramePr>
          <p:cNvPr id="99" name="Table 3"/>
          <p:cNvGraphicFramePr/>
          <p:nvPr/>
        </p:nvGraphicFramePr>
        <p:xfrm>
          <a:off x="158040" y="1186920"/>
          <a:ext cx="6809760" cy="2288520"/>
        </p:xfrm>
        <a:graphic>
          <a:graphicData uri="http://schemas.openxmlformats.org/drawingml/2006/table">
            <a:tbl>
              <a:tblPr/>
              <a:tblGrid>
                <a:gridCol w="1019160"/>
                <a:gridCol w="723600"/>
                <a:gridCol w="723600"/>
                <a:gridCol w="723600"/>
                <a:gridCol w="723600"/>
                <a:gridCol w="723600"/>
                <a:gridCol w="723600"/>
                <a:gridCol w="723600"/>
                <a:gridCol w="725760"/>
              </a:tblGrid>
              <a:tr h="403920">
                <a:tc>
                  <a:txBody>
                    <a:bodyPr lIns="28440" rIns="28440"/>
                    <a:p>
                      <a:pPr>
                        <a:lnSpc>
                          <a:spcPct val="100000"/>
                        </a:lnSpc>
                      </a:pPr>
                      <a:r>
                        <a:rPr b="0" lang="en-GB" sz="1200" spc="-1" strike="noStrike">
                          <a:solidFill>
                            <a:srgbClr val="ffffff"/>
                          </a:solidFill>
                          <a:uFill>
                            <a:solidFill>
                              <a:srgbClr val="ffffff"/>
                            </a:solidFill>
                          </a:uFill>
                          <a:latin typeface="Century Gothic"/>
                        </a:rPr>
                        <a:t>Region Average </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CON</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LAB</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LIB</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UKIP</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GRN</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NAT</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Minor</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Other</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000000"/>
                      </a:solidFill>
                    </a:lnT>
                    <a:lnB w="9360">
                      <a:solidFill>
                        <a:srgbClr val="cccccc"/>
                      </a:solidFill>
                    </a:lnB>
                    <a:noFill/>
                  </a:tcPr>
                </a:tc>
              </a:tr>
              <a:tr h="471240">
                <a:tc>
                  <a:txBody>
                    <a:bodyPr lIns="28440" rIns="28440"/>
                    <a:p>
                      <a:pPr>
                        <a:lnSpc>
                          <a:spcPct val="100000"/>
                        </a:lnSpc>
                      </a:pPr>
                      <a:r>
                        <a:rPr b="0" lang="en-GB" sz="1400" spc="-1" strike="noStrike">
                          <a:solidFill>
                            <a:srgbClr val="000000"/>
                          </a:solidFill>
                          <a:uFill>
                            <a:solidFill>
                              <a:srgbClr val="ffffff"/>
                            </a:solidFill>
                          </a:uFill>
                          <a:latin typeface="Century Gothic"/>
                        </a:rPr>
                        <a:t>Outer Scotland</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7604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14360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9947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379</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342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9044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44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342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solidFill>
                      <a:srgbClr val="548dd4"/>
                    </a:solidFill>
                  </a:tcPr>
                </a:tc>
              </a:tr>
              <a:tr h="471240">
                <a:tc>
                  <a:txBody>
                    <a:bodyPr lIns="28440" rIns="28440"/>
                    <a:p>
                      <a:pPr>
                        <a:lnSpc>
                          <a:spcPct val="100000"/>
                        </a:lnSpc>
                      </a:pPr>
                      <a:r>
                        <a:rPr b="0" lang="en-GB" sz="1400" spc="-1" strike="noStrike">
                          <a:solidFill>
                            <a:srgbClr val="000000"/>
                          </a:solidFill>
                          <a:uFill>
                            <a:solidFill>
                              <a:srgbClr val="ffffff"/>
                            </a:solidFill>
                          </a:uFill>
                          <a:latin typeface="Century Gothic"/>
                        </a:rPr>
                        <a:t>Central Scotland</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6281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21334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5451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189</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218</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7481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55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467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solidFill>
                      <a:srgbClr val="ff0000"/>
                    </a:solidFill>
                  </a:tcPr>
                </a:tc>
              </a:tr>
              <a:tr h="471240">
                <a:tc>
                  <a:txBody>
                    <a:bodyPr lIns="28440" rIns="28440"/>
                    <a:p>
                      <a:pPr>
                        <a:lnSpc>
                          <a:spcPct val="100000"/>
                        </a:lnSpc>
                      </a:pPr>
                      <a:r>
                        <a:rPr b="0" lang="en-GB" sz="1400" spc="-1" strike="noStrike">
                          <a:solidFill>
                            <a:srgbClr val="000000"/>
                          </a:solidFill>
                          <a:uFill>
                            <a:solidFill>
                              <a:srgbClr val="ffffff"/>
                            </a:solidFill>
                          </a:uFill>
                          <a:latin typeface="Century Gothic"/>
                        </a:rPr>
                        <a:t>Northern Ireland</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5687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6165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9345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197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9552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5310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1181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solidFill>
                      <a:srgbClr val="92d050"/>
                    </a:solidFill>
                  </a:tcPr>
                </a:tc>
              </a:tr>
              <a:tr h="471240">
                <a:tc>
                  <a:txBody>
                    <a:bodyPr lIns="28440" rIns="28440"/>
                    <a:p>
                      <a:pPr>
                        <a:lnSpc>
                          <a:spcPct val="100000"/>
                        </a:lnSpc>
                      </a:pPr>
                      <a:r>
                        <a:rPr b="0" lang="en-GB" sz="1400" spc="-1" strike="noStrike">
                          <a:solidFill>
                            <a:srgbClr val="000000"/>
                          </a:solidFill>
                          <a:uFill>
                            <a:solidFill>
                              <a:srgbClr val="ffffff"/>
                            </a:solidFill>
                          </a:uFill>
                          <a:latin typeface="Century Gothic"/>
                        </a:rPr>
                        <a:t>National Average</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16660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13412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10776</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1415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438</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1275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490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1208</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000000"/>
                      </a:solidFill>
                    </a:lnB>
                    <a:solidFill>
                      <a:srgbClr val="b2a1c7"/>
                    </a:solidFill>
                  </a:tcPr>
                </a:tc>
              </a:tr>
            </a:tbl>
          </a:graphicData>
        </a:graphic>
      </p:graphicFrame>
      <p:sp>
        <p:nvSpPr>
          <p:cNvPr id="100" name="CustomShape 4"/>
          <p:cNvSpPr/>
          <p:nvPr/>
        </p:nvSpPr>
        <p:spPr>
          <a:xfrm>
            <a:off x="127440" y="3554640"/>
            <a:ext cx="758160" cy="363960"/>
          </a:xfrm>
          <a:prstGeom prst="rect">
            <a:avLst/>
          </a:prstGeom>
          <a:noFill/>
          <a:ln>
            <a:noFill/>
          </a:ln>
        </p:spPr>
        <p:style>
          <a:lnRef idx="0"/>
          <a:fillRef idx="0"/>
          <a:effectRef idx="0"/>
          <a:fontRef idx="minor"/>
        </p:style>
        <p:txBody>
          <a:bodyPr wrap="none"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2015</a:t>
            </a:r>
            <a:endParaRPr b="0" lang="en-GB" sz="1800" spc="-1" strike="noStrike">
              <a:solidFill>
                <a:srgbClr val="000000"/>
              </a:solidFill>
              <a:uFill>
                <a:solidFill>
                  <a:srgbClr val="ffffff"/>
                </a:solidFill>
              </a:uFill>
              <a:latin typeface="Arial"/>
            </a:endParaRPr>
          </a:p>
        </p:txBody>
      </p:sp>
      <p:sp>
        <p:nvSpPr>
          <p:cNvPr id="101" name="CustomShape 5"/>
          <p:cNvSpPr/>
          <p:nvPr/>
        </p:nvSpPr>
        <p:spPr>
          <a:xfrm>
            <a:off x="7650000" y="1712880"/>
            <a:ext cx="3864960" cy="310644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Nationalist surge in Scotland, largely won at the expense of Labour and the Liberal Democrats.</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In contrast to Northern Ireland, unionists outperformed their 2010 showing, resulting in a seat gain in Fermanagh and South Tyrone.</a:t>
            </a:r>
            <a:endParaRPr b="0" lang="en-GB" sz="1800" spc="-1" strike="noStrike">
              <a:solidFill>
                <a:srgbClr val="000000"/>
              </a:solidFill>
              <a:uFill>
                <a:solidFill>
                  <a:srgbClr val="ffffff"/>
                </a:solidFill>
              </a:uFill>
              <a:latin typeface="Arial"/>
            </a:endParaRPr>
          </a:p>
          <a:p>
            <a:pPr>
              <a:lnSpc>
                <a:spcPct val="100000"/>
              </a:lnSpc>
            </a:pPr>
            <a:endParaRPr b="0" lang="en-GB" sz="1800" spc="-1" strike="noStrike">
              <a:solidFill>
                <a:srgbClr val="000000"/>
              </a:solidFill>
              <a:uFill>
                <a:solidFill>
                  <a:srgbClr val="ffffff"/>
                </a:solidFill>
              </a:uFill>
              <a:latin typeface="Arial"/>
            </a:endParaRPr>
          </a:p>
        </p:txBody>
      </p:sp>
      <p:graphicFrame>
        <p:nvGraphicFramePr>
          <p:cNvPr id="102" name="Table 6"/>
          <p:cNvGraphicFramePr/>
          <p:nvPr/>
        </p:nvGraphicFramePr>
        <p:xfrm>
          <a:off x="158040" y="4035960"/>
          <a:ext cx="6809760" cy="2578680"/>
        </p:xfrm>
        <a:graphic>
          <a:graphicData uri="http://schemas.openxmlformats.org/drawingml/2006/table">
            <a:tbl>
              <a:tblPr/>
              <a:tblGrid>
                <a:gridCol w="1002960"/>
                <a:gridCol w="712440"/>
                <a:gridCol w="765720"/>
                <a:gridCol w="765720"/>
                <a:gridCol w="712440"/>
                <a:gridCol w="712440"/>
                <a:gridCol w="712440"/>
                <a:gridCol w="712440"/>
                <a:gridCol w="713520"/>
              </a:tblGrid>
              <a:tr h="286560">
                <a:tc>
                  <a:txBody>
                    <a:bodyPr lIns="28440" rIns="28440"/>
                    <a:p>
                      <a:pPr>
                        <a:lnSpc>
                          <a:spcPct val="100000"/>
                        </a:lnSpc>
                      </a:pPr>
                      <a:r>
                        <a:rPr b="0" lang="en-GB" sz="1200" spc="-1" strike="noStrike">
                          <a:solidFill>
                            <a:srgbClr val="ffffff"/>
                          </a:solidFill>
                          <a:uFill>
                            <a:solidFill>
                              <a:srgbClr val="ffffff"/>
                            </a:solidFill>
                          </a:uFill>
                          <a:latin typeface="Century Gothic"/>
                        </a:rPr>
                        <a:t>Region</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CON</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LAB</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LIB</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UKIP</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GRN</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NAT</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Minor</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000000"/>
                      </a:solidFill>
                    </a:lnT>
                    <a:lnB w="9360">
                      <a:solidFill>
                        <a:srgbClr val="cccccc"/>
                      </a:solidFill>
                    </a:lnB>
                    <a:noFill/>
                  </a:tcPr>
                </a:tc>
                <a:tc>
                  <a:txBody>
                    <a:bodyPr lIns="28440" rIns="28440"/>
                    <a:p>
                      <a:pPr>
                        <a:lnSpc>
                          <a:spcPct val="100000"/>
                        </a:lnSpc>
                      </a:pPr>
                      <a:r>
                        <a:rPr b="0" lang="en-GB" sz="1200" spc="-1" strike="noStrike">
                          <a:solidFill>
                            <a:srgbClr val="ffffff"/>
                          </a:solidFill>
                          <a:uFill>
                            <a:solidFill>
                              <a:srgbClr val="ffffff"/>
                            </a:solidFill>
                          </a:uFill>
                          <a:latin typeface="Century Gothic"/>
                        </a:rPr>
                        <a:t>Other</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000000"/>
                      </a:solidFill>
                    </a:lnT>
                    <a:lnB w="9360">
                      <a:solidFill>
                        <a:srgbClr val="cccccc"/>
                      </a:solidFill>
                    </a:lnB>
                    <a:noFill/>
                  </a:tcPr>
                </a:tc>
              </a:tr>
              <a:tr h="573120">
                <a:tc>
                  <a:txBody>
                    <a:bodyPr lIns="28440" rIns="28440"/>
                    <a:p>
                      <a:pPr>
                        <a:lnSpc>
                          <a:spcPct val="100000"/>
                        </a:lnSpc>
                      </a:pPr>
                      <a:r>
                        <a:rPr b="0" lang="en-GB" sz="1400" spc="-1" strike="noStrike">
                          <a:solidFill>
                            <a:srgbClr val="000000"/>
                          </a:solidFill>
                          <a:uFill>
                            <a:solidFill>
                              <a:srgbClr val="ffffff"/>
                            </a:solidFill>
                          </a:uFill>
                          <a:latin typeface="Century Gothic"/>
                        </a:rPr>
                        <a:t>Outer Scotland</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8293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10090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5104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860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883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23972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33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548dd4"/>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107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solidFill>
                      <a:srgbClr val="548dd4"/>
                    </a:solidFill>
                  </a:tcPr>
                </a:tc>
              </a:tr>
              <a:tr h="573120">
                <a:tc>
                  <a:txBody>
                    <a:bodyPr lIns="28440" rIns="28440"/>
                    <a:p>
                      <a:pPr>
                        <a:lnSpc>
                          <a:spcPct val="100000"/>
                        </a:lnSpc>
                      </a:pPr>
                      <a:r>
                        <a:rPr b="0" lang="en-GB" sz="1400" spc="-1" strike="noStrike">
                          <a:solidFill>
                            <a:srgbClr val="000000"/>
                          </a:solidFill>
                          <a:uFill>
                            <a:solidFill>
                              <a:srgbClr val="ffffff"/>
                            </a:solidFill>
                          </a:uFill>
                          <a:latin typeface="Century Gothic"/>
                        </a:rPr>
                        <a:t>Central Scotland</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6249</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14232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2087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724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405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25456</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8</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153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solidFill>
                      <a:srgbClr val="ff0000"/>
                    </a:solidFill>
                  </a:tcPr>
                </a:tc>
              </a:tr>
              <a:tr h="573120">
                <a:tc>
                  <a:txBody>
                    <a:bodyPr lIns="28440" rIns="28440"/>
                    <a:p>
                      <a:pPr>
                        <a:lnSpc>
                          <a:spcPct val="100000"/>
                        </a:lnSpc>
                      </a:pPr>
                      <a:r>
                        <a:rPr b="0" lang="en-GB" sz="1400" spc="-1" strike="noStrike">
                          <a:solidFill>
                            <a:srgbClr val="000000"/>
                          </a:solidFill>
                          <a:uFill>
                            <a:solidFill>
                              <a:srgbClr val="ffffff"/>
                            </a:solidFill>
                          </a:uFill>
                          <a:latin typeface="Century Gothic"/>
                        </a:rPr>
                        <a:t>Northern Ireland</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6385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5545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10237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1018</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379</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9791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4786</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92d050"/>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1754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solidFill>
                      <a:srgbClr val="92d050"/>
                    </a:solidFill>
                  </a:tcPr>
                </a:tc>
              </a:tr>
              <a:tr h="572760">
                <a:tc>
                  <a:txBody>
                    <a:bodyPr lIns="28440" rIns="28440"/>
                    <a:p>
                      <a:pPr>
                        <a:lnSpc>
                          <a:spcPct val="100000"/>
                        </a:lnSpc>
                      </a:pPr>
                      <a:r>
                        <a:rPr b="0" lang="en-GB" sz="1400" spc="-1" strike="noStrike">
                          <a:solidFill>
                            <a:srgbClr val="000000"/>
                          </a:solidFill>
                          <a:uFill>
                            <a:solidFill>
                              <a:srgbClr val="ffffff"/>
                            </a:solidFill>
                          </a:uFill>
                          <a:latin typeface="Century Gothic"/>
                        </a:rPr>
                        <a:t>National Average</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17601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14534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4000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5971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1781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2793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245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solidFill>
                      <a:srgbClr val="b2a1c7"/>
                    </a:solidFill>
                  </a:tcPr>
                </a:tc>
                <a:tc>
                  <a:txBody>
                    <a:bodyPr lIns="28440" rIns="28440"/>
                    <a:p>
                      <a:pPr algn="r">
                        <a:lnSpc>
                          <a:spcPct val="100000"/>
                        </a:lnSpc>
                      </a:pPr>
                      <a:r>
                        <a:rPr b="0" lang="en-GB" sz="1400" spc="-1" strike="noStrike">
                          <a:solidFill>
                            <a:srgbClr val="000000"/>
                          </a:solidFill>
                          <a:uFill>
                            <a:solidFill>
                              <a:srgbClr val="ffffff"/>
                            </a:solidFill>
                          </a:uFill>
                          <a:latin typeface="Century Gothic"/>
                        </a:rPr>
                        <a:t>307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000000"/>
                      </a:solidFill>
                    </a:lnB>
                    <a:solidFill>
                      <a:srgbClr val="b2a1c7"/>
                    </a:solidFill>
                  </a:tcPr>
                </a:tc>
              </a:tr>
            </a:tbl>
          </a:graphicData>
        </a:graphic>
      </p:graphicFrame>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208080" y="366840"/>
            <a:ext cx="9403560" cy="1399320"/>
          </a:xfrm>
          <a:prstGeom prst="rect">
            <a:avLst/>
          </a:prstGeom>
          <a:noFill/>
          <a:ln>
            <a:noFill/>
          </a:ln>
        </p:spPr>
        <p:style>
          <a:lnRef idx="0"/>
          <a:fillRef idx="0"/>
          <a:effectRef idx="0"/>
          <a:fontRef idx="minor"/>
        </p:style>
        <p:txBody>
          <a:bodyPr lIns="90000" rIns="90000" tIns="45000" bIns="45000"/>
          <a:p>
            <a:pPr algn="ctr">
              <a:lnSpc>
                <a:spcPct val="100000"/>
              </a:lnSpc>
            </a:pPr>
            <a:r>
              <a:rPr b="0" lang="en-GB" sz="4200" spc="-1" strike="noStrike">
                <a:solidFill>
                  <a:srgbClr val="ebebeb"/>
                </a:solidFill>
                <a:uFill>
                  <a:solidFill>
                    <a:srgbClr val="ffffff"/>
                  </a:solidFill>
                </a:uFill>
                <a:latin typeface="Century Gothic"/>
                <a:ea typeface="DejaVu Sans"/>
              </a:rPr>
              <a:t>Most winnable seats for UKIP</a:t>
            </a:r>
            <a:endParaRPr b="0" lang="en-GB" sz="1800" spc="-1" strike="noStrike">
              <a:solidFill>
                <a:srgbClr val="000000"/>
              </a:solidFill>
              <a:uFill>
                <a:solidFill>
                  <a:srgbClr val="ffffff"/>
                </a:solidFill>
              </a:uFill>
              <a:latin typeface="Arial"/>
            </a:endParaRPr>
          </a:p>
        </p:txBody>
      </p:sp>
      <p:graphicFrame>
        <p:nvGraphicFramePr>
          <p:cNvPr id="104" name="Table 2"/>
          <p:cNvGraphicFramePr/>
          <p:nvPr/>
        </p:nvGraphicFramePr>
        <p:xfrm>
          <a:off x="452520" y="1405440"/>
          <a:ext cx="4907880" cy="2220840"/>
        </p:xfrm>
        <a:graphic>
          <a:graphicData uri="http://schemas.openxmlformats.org/drawingml/2006/table">
            <a:tbl>
              <a:tblPr/>
              <a:tblGrid>
                <a:gridCol w="576000"/>
                <a:gridCol w="525240"/>
                <a:gridCol w="419040"/>
                <a:gridCol w="401400"/>
                <a:gridCol w="483840"/>
                <a:gridCol w="647640"/>
                <a:gridCol w="444240"/>
                <a:gridCol w="704520"/>
                <a:gridCol w="706320"/>
              </a:tblGrid>
              <a:tr h="300600">
                <a:tc>
                  <a:txBody>
                    <a:bodyPr lIns="28440" rIns="28440"/>
                    <a:p>
                      <a:pPr algn="r">
                        <a:lnSpc>
                          <a:spcPct val="100000"/>
                        </a:lnSpc>
                      </a:pPr>
                      <a:r>
                        <a:rPr b="1" lang="en-GB" sz="1400" spc="-1" strike="noStrike">
                          <a:solidFill>
                            <a:srgbClr val="ffffff"/>
                          </a:solidFill>
                          <a:uFill>
                            <a:solidFill>
                              <a:srgbClr val="ffffff"/>
                            </a:solidFill>
                          </a:uFill>
                          <a:latin typeface="Century Gothic"/>
                        </a:rPr>
                        <a:t>2015</a:t>
                      </a:r>
                      <a:endParaRPr b="0" lang="en-GB" sz="1800" spc="-1" strike="noStrike">
                        <a:solidFill>
                          <a:srgbClr val="000000"/>
                        </a:solidFill>
                        <a:uFill>
                          <a:solidFill>
                            <a:srgbClr val="ffffff"/>
                          </a:solidFill>
                        </a:uFill>
                        <a:latin typeface="Arial"/>
                      </a:endParaRPr>
                    </a:p>
                  </a:txBody>
                  <a:tcPr marL="28440" marR="28440">
                    <a:lnL w="18720">
                      <a:solidFill>
                        <a:srgbClr val="000000"/>
                      </a:solidFill>
                    </a:lnL>
                    <a:lnR w="9360">
                      <a:solidFill>
                        <a:srgbClr val="cccccc"/>
                      </a:solidFill>
                    </a:lnR>
                    <a:lnT w="18720">
                      <a:solidFill>
                        <a:srgbClr val="000000"/>
                      </a:solidFill>
                    </a:lnT>
                    <a:lnB w="9360">
                      <a:solidFill>
                        <a:srgbClr val="cccccc"/>
                      </a:solidFill>
                    </a:lnB>
                    <a:noFill/>
                  </a:tcPr>
                </a:tc>
                <a:tc>
                  <a:tcPr marL="28440" marR="28440">
                    <a:lnL w="9360">
                      <a:solidFill>
                        <a:srgbClr val="cccccc"/>
                      </a:solidFill>
                    </a:lnL>
                    <a:lnR w="9360">
                      <a:solidFill>
                        <a:srgbClr val="cccccc"/>
                      </a:solidFill>
                    </a:lnR>
                    <a:lnT w="9360">
                      <a:solidFill>
                        <a:srgbClr val="cccccc"/>
                      </a:solidFill>
                    </a:lnT>
                    <a:lnB w="9360">
                      <a:solidFill>
                        <a:srgbClr val="cccccc"/>
                      </a:solidFill>
                    </a:lnB>
                    <a:noFill/>
                  </a:tcPr>
                </a:tc>
                <a:tc>
                  <a:tcPr marL="28440" marR="28440">
                    <a:lnL w="9360">
                      <a:solidFill>
                        <a:srgbClr val="cccccc"/>
                      </a:solidFill>
                    </a:lnL>
                    <a:lnR w="9360">
                      <a:solidFill>
                        <a:srgbClr val="cccccc"/>
                      </a:solidFill>
                    </a:lnR>
                    <a:lnT w="9360">
                      <a:solidFill>
                        <a:srgbClr val="cccccc"/>
                      </a:solidFill>
                    </a:lnT>
                    <a:lnB w="9360">
                      <a:solidFill>
                        <a:srgbClr val="cccccc"/>
                      </a:solidFill>
                    </a:lnB>
                    <a:noFill/>
                  </a:tcPr>
                </a:tc>
                <a:tc>
                  <a:tcPr marL="28440" marR="28440">
                    <a:lnL w="9360">
                      <a:solidFill>
                        <a:srgbClr val="cccccc"/>
                      </a:solidFill>
                    </a:lnL>
                    <a:lnR w="9360">
                      <a:solidFill>
                        <a:srgbClr val="cccccc"/>
                      </a:solidFill>
                    </a:lnR>
                    <a:lnT w="9360">
                      <a:solidFill>
                        <a:srgbClr val="cccccc"/>
                      </a:solidFill>
                    </a:lnT>
                    <a:lnB w="9360">
                      <a:solidFill>
                        <a:srgbClr val="cccccc"/>
                      </a:solidFill>
                    </a:lnB>
                    <a:noFill/>
                  </a:tcPr>
                </a:tc>
                <a:tc>
                  <a:tcPr marL="28440" marR="28440">
                    <a:lnL w="9360">
                      <a:solidFill>
                        <a:srgbClr val="cccccc"/>
                      </a:solidFill>
                    </a:lnL>
                    <a:lnR w="9360">
                      <a:solidFill>
                        <a:srgbClr val="cccccc"/>
                      </a:solidFill>
                    </a:lnR>
                    <a:lnT w="9360">
                      <a:solidFill>
                        <a:srgbClr val="cccccc"/>
                      </a:solidFill>
                    </a:lnT>
                    <a:lnB w="9360">
                      <a:solidFill>
                        <a:srgbClr val="cccccc"/>
                      </a:solidFill>
                    </a:lnB>
                    <a:noFill/>
                  </a:tcPr>
                </a:tc>
                <a:tc>
                  <a:tcPr marL="28440" marR="28440">
                    <a:lnL w="9360">
                      <a:solidFill>
                        <a:srgbClr val="cccccc"/>
                      </a:solidFill>
                    </a:lnL>
                    <a:lnR w="9360">
                      <a:solidFill>
                        <a:srgbClr val="cccccc"/>
                      </a:solidFill>
                    </a:lnR>
                    <a:lnT w="9360">
                      <a:solidFill>
                        <a:srgbClr val="cccccc"/>
                      </a:solidFill>
                    </a:lnT>
                    <a:lnB w="9360">
                      <a:solidFill>
                        <a:srgbClr val="cccccc"/>
                      </a:solidFill>
                    </a:lnB>
                    <a:noFill/>
                  </a:tcPr>
                </a:tc>
                <a:tc>
                  <a:tcPr marL="28440" marR="28440">
                    <a:lnL w="9360">
                      <a:solidFill>
                        <a:srgbClr val="cccccc"/>
                      </a:solidFill>
                    </a:lnL>
                    <a:lnR w="9360">
                      <a:solidFill>
                        <a:srgbClr val="cccccc"/>
                      </a:solidFill>
                    </a:lnR>
                    <a:lnT w="9360">
                      <a:solidFill>
                        <a:srgbClr val="cccccc"/>
                      </a:solidFill>
                    </a:lnT>
                    <a:lnB w="9360">
                      <a:solidFill>
                        <a:srgbClr val="cccccc"/>
                      </a:solidFill>
                    </a:lnB>
                    <a:noFill/>
                  </a:tcPr>
                </a:tc>
                <a:tc>
                  <a:tcPr marL="28440" marR="28440">
                    <a:lnL w="9360">
                      <a:solidFill>
                        <a:srgbClr val="cccccc"/>
                      </a:solidFill>
                    </a:lnL>
                    <a:lnR w="9360">
                      <a:solidFill>
                        <a:srgbClr val="cccccc"/>
                      </a:solidFill>
                    </a:lnR>
                    <a:lnT w="9360">
                      <a:solidFill>
                        <a:srgbClr val="cccccc"/>
                      </a:solidFill>
                    </a:lnT>
                    <a:lnB w="9360">
                      <a:solidFill>
                        <a:srgbClr val="cccccc"/>
                      </a:solidFill>
                    </a:lnB>
                    <a:noFill/>
                  </a:tcPr>
                </a:tc>
                <a:tc>
                  <a:tcPr marL="28440" marR="28440">
                    <a:lnL w="9360">
                      <a:solidFill>
                        <a:srgbClr val="cccccc"/>
                      </a:solidFill>
                    </a:lnL>
                    <a:lnR w="9360">
                      <a:solidFill>
                        <a:srgbClr val="cccccc"/>
                      </a:solidFill>
                    </a:lnR>
                    <a:lnT w="9360">
                      <a:solidFill>
                        <a:srgbClr val="cccccc"/>
                      </a:solidFill>
                    </a:lnT>
                    <a:lnB w="9360">
                      <a:solidFill>
                        <a:srgbClr val="cccccc"/>
                      </a:solidFill>
                    </a:lnB>
                    <a:noFill/>
                  </a:tcPr>
                </a:tc>
              </a:tr>
              <a:tr h="718200">
                <a:tc>
                  <a:txBody>
                    <a:bodyPr lIns="28440" rIns="28440"/>
                    <a:p>
                      <a:pPr algn="ctr">
                        <a:lnSpc>
                          <a:spcPct val="100000"/>
                        </a:lnSpc>
                      </a:pPr>
                      <a:r>
                        <a:rPr b="1" lang="en-GB" sz="1400" spc="-1" strike="noStrike">
                          <a:solidFill>
                            <a:srgbClr val="ffffff"/>
                          </a:solidFill>
                          <a:uFill>
                            <a:solidFill>
                              <a:srgbClr val="ffffff"/>
                            </a:solidFill>
                          </a:uFill>
                          <a:latin typeface="Century Gothic"/>
                        </a:rPr>
                        <a:t>nth place</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1" lang="en-GB" sz="1400" spc="-1" strike="noStrike">
                          <a:solidFill>
                            <a:srgbClr val="ffffff"/>
                          </a:solidFill>
                          <a:uFill>
                            <a:solidFill>
                              <a:srgbClr val="ffffff"/>
                            </a:solidFill>
                          </a:uFill>
                          <a:latin typeface="Century Gothic"/>
                        </a:rPr>
                        <a:t>CON</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1" lang="en-GB" sz="1400" spc="-1" strike="noStrike">
                          <a:solidFill>
                            <a:srgbClr val="ffffff"/>
                          </a:solidFill>
                          <a:uFill>
                            <a:solidFill>
                              <a:srgbClr val="ffffff"/>
                            </a:solidFill>
                          </a:uFill>
                          <a:latin typeface="Century Gothic"/>
                        </a:rPr>
                        <a:t>LAB</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1" lang="en-GB" sz="1400" spc="-1" strike="noStrike">
                          <a:solidFill>
                            <a:srgbClr val="ffffff"/>
                          </a:solidFill>
                          <a:uFill>
                            <a:solidFill>
                              <a:srgbClr val="ffffff"/>
                            </a:solidFill>
                          </a:uFill>
                          <a:latin typeface="Century Gothic"/>
                        </a:rPr>
                        <a:t>LIB</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1" lang="en-GB" sz="1400" spc="-1" strike="noStrike">
                          <a:solidFill>
                            <a:srgbClr val="ffffff"/>
                          </a:solidFill>
                          <a:uFill>
                            <a:solidFill>
                              <a:srgbClr val="ffffff"/>
                            </a:solidFill>
                          </a:uFill>
                          <a:latin typeface="Century Gothic"/>
                        </a:rPr>
                        <a:t>UKIP</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1" lang="en-GB" sz="1400" spc="-1" strike="noStrike">
                          <a:solidFill>
                            <a:srgbClr val="ffffff"/>
                          </a:solidFill>
                          <a:uFill>
                            <a:solidFill>
                              <a:srgbClr val="ffffff"/>
                            </a:solidFill>
                          </a:uFill>
                          <a:latin typeface="Century Gothic"/>
                        </a:rPr>
                        <a:t>GRN</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1" lang="en-GB" sz="1400" spc="-1" strike="noStrike">
                          <a:solidFill>
                            <a:srgbClr val="ffffff"/>
                          </a:solidFill>
                          <a:uFill>
                            <a:solidFill>
                              <a:srgbClr val="ffffff"/>
                            </a:solidFill>
                          </a:uFill>
                          <a:latin typeface="Century Gothic"/>
                        </a:rPr>
                        <a:t>NAT</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1" lang="en-GB" sz="1400" spc="-1" strike="noStrike">
                          <a:solidFill>
                            <a:srgbClr val="ffffff"/>
                          </a:solidFill>
                          <a:uFill>
                            <a:solidFill>
                              <a:srgbClr val="ffffff"/>
                            </a:solidFill>
                          </a:uFill>
                          <a:latin typeface="Century Gothic"/>
                        </a:rPr>
                        <a:t>Minor</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1" lang="en-GB" sz="1400" spc="-1" strike="noStrike">
                          <a:solidFill>
                            <a:srgbClr val="ffffff"/>
                          </a:solidFill>
                          <a:uFill>
                            <a:solidFill>
                              <a:srgbClr val="ffffff"/>
                            </a:solidFill>
                          </a:uFill>
                          <a:latin typeface="Century Gothic"/>
                        </a:rPr>
                        <a:t>Other</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00600">
                <a:tc>
                  <a:txBody>
                    <a:bodyPr lIns="28440" rIns="28440"/>
                    <a:p>
                      <a:pPr algn="r">
                        <a:lnSpc>
                          <a:spcPct val="100000"/>
                        </a:lnSpc>
                      </a:pPr>
                      <a:r>
                        <a:rPr b="1" lang="en-GB" sz="1400" spc="-1" strike="noStrike">
                          <a:solidFill>
                            <a:srgbClr val="ffffff"/>
                          </a:solidFill>
                          <a:uFill>
                            <a:solidFill>
                              <a:srgbClr val="ffffff"/>
                            </a:solidFill>
                          </a:uFill>
                          <a:latin typeface="Century Gothic"/>
                        </a:rPr>
                        <a:t>1</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333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235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16</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63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00600">
                <a:tc>
                  <a:txBody>
                    <a:bodyPr lIns="28440" rIns="28440"/>
                    <a:p>
                      <a:pPr algn="r">
                        <a:lnSpc>
                          <a:spcPct val="100000"/>
                        </a:lnSpc>
                      </a:pPr>
                      <a:r>
                        <a:rPr b="1" lang="en-GB" sz="1400" spc="-1" strike="noStrike">
                          <a:solidFill>
                            <a:srgbClr val="ffffff"/>
                          </a:solidFill>
                          <a:uFill>
                            <a:solidFill>
                              <a:srgbClr val="ffffff"/>
                            </a:solidFill>
                          </a:uFill>
                          <a:latin typeface="Century Gothic"/>
                        </a:rPr>
                        <a:t>2</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187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253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67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120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solidFill>
                      <a:srgbClr val="ff0000"/>
                    </a:solid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00600">
                <a:tc>
                  <a:txBody>
                    <a:bodyPr lIns="28440" rIns="28440"/>
                    <a:p>
                      <a:pPr algn="r">
                        <a:lnSpc>
                          <a:spcPct val="100000"/>
                        </a:lnSpc>
                      </a:pPr>
                      <a:r>
                        <a:rPr b="1" lang="en-GB" sz="1400" spc="-1" strike="noStrike">
                          <a:solidFill>
                            <a:srgbClr val="ffffff"/>
                          </a:solidFill>
                          <a:uFill>
                            <a:solidFill>
                              <a:srgbClr val="ffffff"/>
                            </a:solidFill>
                          </a:uFill>
                          <a:latin typeface="Century Gothic"/>
                        </a:rPr>
                        <a:t>3</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111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106</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38</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365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19</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5</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cccccc"/>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00600">
                <a:tc>
                  <a:txBody>
                    <a:bodyPr lIns="28440" rIns="28440"/>
                    <a:p>
                      <a:pPr algn="r">
                        <a:lnSpc>
                          <a:spcPct val="100000"/>
                        </a:lnSpc>
                      </a:pPr>
                      <a:r>
                        <a:rPr b="1" lang="en-GB" sz="1400" spc="-1" strike="noStrike">
                          <a:solidFill>
                            <a:srgbClr val="ffffff"/>
                          </a:solidFill>
                          <a:uFill>
                            <a:solidFill>
                              <a:srgbClr val="ffffff"/>
                            </a:solidFill>
                          </a:uFill>
                          <a:latin typeface="Century Gothic"/>
                        </a:rPr>
                        <a:t>4</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000000"/>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47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342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78</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133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22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13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cccccc"/>
                      </a:solidFill>
                    </a:lnR>
                    <a:lnT w="9360">
                      <a:solidFill>
                        <a:srgbClr val="cccccc"/>
                      </a:solidFill>
                    </a:lnT>
                    <a:lnB w="9360">
                      <a:solidFill>
                        <a:srgbClr val="000000"/>
                      </a:solidFill>
                    </a:lnB>
                    <a:noFill/>
                  </a:tcPr>
                </a:tc>
                <a:tc>
                  <a:txBody>
                    <a:bodyPr lIns="28440" rIns="28440"/>
                    <a:p>
                      <a:pPr algn="r">
                        <a:lnSpc>
                          <a:spcPct val="100000"/>
                        </a:lnSpc>
                      </a:pPr>
                      <a:r>
                        <a:rPr b="0" lang="en-GB" sz="1400" spc="-1" strike="noStrike">
                          <a:solidFill>
                            <a:srgbClr val="ffffff"/>
                          </a:solidFill>
                          <a:uFill>
                            <a:solidFill>
                              <a:srgbClr val="ffffff"/>
                            </a:solidFill>
                          </a:uFill>
                          <a:latin typeface="Century Gothic"/>
                        </a:rPr>
                        <a:t>6</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000000"/>
                      </a:solidFill>
                    </a:lnB>
                    <a:noFill/>
                  </a:tcPr>
                </a:tc>
              </a:tr>
            </a:tbl>
          </a:graphicData>
        </a:graphic>
      </p:graphicFrame>
      <p:graphicFrame>
        <p:nvGraphicFramePr>
          <p:cNvPr id="105" name="Table 3"/>
          <p:cNvGraphicFramePr/>
          <p:nvPr/>
        </p:nvGraphicFramePr>
        <p:xfrm>
          <a:off x="5767560" y="2967480"/>
          <a:ext cx="5409360" cy="4295520"/>
        </p:xfrm>
        <a:graphic>
          <a:graphicData uri="http://schemas.openxmlformats.org/drawingml/2006/table">
            <a:tbl>
              <a:tblPr/>
              <a:tblGrid>
                <a:gridCol w="3295440"/>
                <a:gridCol w="2114280"/>
              </a:tblGrid>
              <a:tr h="795960">
                <a:tc>
                  <a:txBody>
                    <a:bodyPr lIns="28440" rIns="28440"/>
                    <a:p>
                      <a:pPr algn="ctr">
                        <a:lnSpc>
                          <a:spcPct val="100000"/>
                        </a:lnSpc>
                      </a:pPr>
                      <a:r>
                        <a:rPr b="1" lang="en-GB" sz="1600" spc="-1" strike="noStrike">
                          <a:solidFill>
                            <a:srgbClr val="ffffff"/>
                          </a:solidFill>
                          <a:uFill>
                            <a:solidFill>
                              <a:srgbClr val="ffffff"/>
                            </a:solidFill>
                          </a:uFill>
                          <a:latin typeface="Century Gothic"/>
                        </a:rPr>
                        <a:t>UKIP Target Seats</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000000"/>
                      </a:solidFill>
                    </a:lnT>
                    <a:lnB w="9360">
                      <a:solidFill>
                        <a:srgbClr val="cccccc"/>
                      </a:solidFill>
                    </a:lnB>
                    <a:noFill/>
                  </a:tcPr>
                </a:tc>
                <a:tc>
                  <a:txBody>
                    <a:bodyPr lIns="28440" rIns="28440"/>
                    <a:p>
                      <a:pPr algn="ctr">
                        <a:lnSpc>
                          <a:spcPct val="100000"/>
                        </a:lnSpc>
                      </a:pPr>
                      <a:r>
                        <a:rPr b="1" lang="en-GB" sz="1600" spc="-1" strike="noStrike">
                          <a:solidFill>
                            <a:srgbClr val="ffffff"/>
                          </a:solidFill>
                          <a:uFill>
                            <a:solidFill>
                              <a:srgbClr val="ffffff"/>
                            </a:solidFill>
                          </a:uFill>
                          <a:latin typeface="Century Gothic"/>
                        </a:rPr>
                        <a:t>Difference in votes from the winning party</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000000"/>
                      </a:solidFill>
                    </a:lnT>
                    <a:lnB w="9360">
                      <a:solidFill>
                        <a:srgbClr val="cccccc"/>
                      </a:solidFill>
                    </a:lnB>
                    <a:noFill/>
                  </a:tcPr>
                </a:tc>
              </a:tr>
              <a:tr h="326520">
                <a:tc>
                  <a:txBody>
                    <a:bodyPr lIns="28440" rIns="28440"/>
                    <a:p>
                      <a:pPr algn="ctr">
                        <a:lnSpc>
                          <a:spcPct val="100000"/>
                        </a:lnSpc>
                      </a:pPr>
                      <a:r>
                        <a:rPr b="0" lang="en-GB" sz="1600" spc="-1" strike="noStrike">
                          <a:solidFill>
                            <a:srgbClr val="ffffff"/>
                          </a:solidFill>
                          <a:uFill>
                            <a:solidFill>
                              <a:srgbClr val="ffffff"/>
                            </a:solidFill>
                          </a:uFill>
                          <a:latin typeface="Century Gothic"/>
                        </a:rPr>
                        <a:t>Thanet South</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2,812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26520">
                <a:tc>
                  <a:txBody>
                    <a:bodyPr lIns="28440" rIns="28440"/>
                    <a:p>
                      <a:pPr algn="ctr">
                        <a:lnSpc>
                          <a:spcPct val="100000"/>
                        </a:lnSpc>
                      </a:pPr>
                      <a:r>
                        <a:rPr b="0" lang="en-GB" sz="1600" spc="-1" strike="noStrike">
                          <a:solidFill>
                            <a:srgbClr val="ffffff"/>
                          </a:solidFill>
                          <a:uFill>
                            <a:solidFill>
                              <a:srgbClr val="ffffff"/>
                            </a:solidFill>
                          </a:uFill>
                          <a:latin typeface="Century Gothic"/>
                        </a:rPr>
                        <a:t>Hartlepool</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3,024</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26520">
                <a:tc>
                  <a:txBody>
                    <a:bodyPr lIns="28440" rIns="28440"/>
                    <a:p>
                      <a:pPr algn="ctr">
                        <a:lnSpc>
                          <a:spcPct val="100000"/>
                        </a:lnSpc>
                      </a:pPr>
                      <a:r>
                        <a:rPr b="0" lang="en-GB" sz="1600" spc="-1" strike="noStrike">
                          <a:solidFill>
                            <a:srgbClr val="ffffff"/>
                          </a:solidFill>
                          <a:uFill>
                            <a:solidFill>
                              <a:srgbClr val="ffffff"/>
                            </a:solidFill>
                          </a:uFill>
                          <a:latin typeface="Century Gothic"/>
                        </a:rPr>
                        <a:t>Boston and Skegness</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4,336</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26520">
                <a:tc>
                  <a:txBody>
                    <a:bodyPr lIns="28440" rIns="28440"/>
                    <a:p>
                      <a:pPr algn="ctr">
                        <a:lnSpc>
                          <a:spcPct val="100000"/>
                        </a:lnSpc>
                      </a:pPr>
                      <a:r>
                        <a:rPr b="0" lang="en-GB" sz="1600" spc="-1" strike="noStrike">
                          <a:solidFill>
                            <a:srgbClr val="ffffff"/>
                          </a:solidFill>
                          <a:uFill>
                            <a:solidFill>
                              <a:srgbClr val="ffffff"/>
                            </a:solidFill>
                          </a:uFill>
                          <a:latin typeface="Century Gothic"/>
                        </a:rPr>
                        <a:t>Dagenham and Rainham</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4,980</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26520">
                <a:tc>
                  <a:txBody>
                    <a:bodyPr lIns="28440" rIns="28440"/>
                    <a:p>
                      <a:pPr algn="ctr">
                        <a:lnSpc>
                          <a:spcPct val="100000"/>
                        </a:lnSpc>
                      </a:pPr>
                      <a:r>
                        <a:rPr b="0" lang="en-GB" sz="1600" spc="-1" strike="noStrike">
                          <a:solidFill>
                            <a:srgbClr val="ffffff"/>
                          </a:solidFill>
                          <a:uFill>
                            <a:solidFill>
                              <a:srgbClr val="ffffff"/>
                            </a:solidFill>
                          </a:uFill>
                          <a:latin typeface="Century Gothic"/>
                        </a:rPr>
                        <a:t>Stoke-on-Trent Central</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5,179</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26520">
                <a:tc>
                  <a:txBody>
                    <a:bodyPr lIns="28440" rIns="28440"/>
                    <a:p>
                      <a:pPr algn="ctr">
                        <a:lnSpc>
                          <a:spcPct val="100000"/>
                        </a:lnSpc>
                      </a:pPr>
                      <a:r>
                        <a:rPr b="0" lang="en-GB" sz="1600" spc="-1" strike="noStrike">
                          <a:solidFill>
                            <a:srgbClr val="ffffff"/>
                          </a:solidFill>
                          <a:uFill>
                            <a:solidFill>
                              <a:srgbClr val="ffffff"/>
                            </a:solidFill>
                          </a:uFill>
                          <a:latin typeface="Century Gothic"/>
                        </a:rPr>
                        <a:t>Heywood and Middleton</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5,299</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26520">
                <a:tc>
                  <a:txBody>
                    <a:bodyPr lIns="28440" rIns="28440"/>
                    <a:p>
                      <a:pPr algn="ctr">
                        <a:lnSpc>
                          <a:spcPct val="100000"/>
                        </a:lnSpc>
                      </a:pPr>
                      <a:r>
                        <a:rPr b="0" lang="en-GB" sz="1600" spc="-1" strike="noStrike">
                          <a:solidFill>
                            <a:srgbClr val="ffffff"/>
                          </a:solidFill>
                          <a:uFill>
                            <a:solidFill>
                              <a:srgbClr val="ffffff"/>
                            </a:solidFill>
                          </a:uFill>
                          <a:latin typeface="Century Gothic"/>
                        </a:rPr>
                        <a:t>Rochester and Strood</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7,133</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26520">
                <a:tc>
                  <a:txBody>
                    <a:bodyPr lIns="28440" rIns="28440"/>
                    <a:p>
                      <a:pPr algn="ctr">
                        <a:lnSpc>
                          <a:spcPct val="100000"/>
                        </a:lnSpc>
                      </a:pPr>
                      <a:r>
                        <a:rPr b="0" lang="en-GB" sz="1600" spc="-1" strike="noStrike">
                          <a:solidFill>
                            <a:srgbClr val="ffffff"/>
                          </a:solidFill>
                          <a:uFill>
                            <a:solidFill>
                              <a:srgbClr val="ffffff"/>
                            </a:solidFill>
                          </a:uFill>
                          <a:latin typeface="Century Gothic"/>
                        </a:rPr>
                        <a:t>Rother Valley</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7,297</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561240">
                <a:tc>
                  <a:txBody>
                    <a:bodyPr lIns="28440" rIns="28440"/>
                    <a:p>
                      <a:pPr algn="ctr">
                        <a:lnSpc>
                          <a:spcPct val="100000"/>
                        </a:lnSpc>
                      </a:pPr>
                      <a:r>
                        <a:rPr b="0" lang="en-GB" sz="1600" spc="-1" strike="noStrike">
                          <a:solidFill>
                            <a:srgbClr val="ffffff"/>
                          </a:solidFill>
                          <a:uFill>
                            <a:solidFill>
                              <a:srgbClr val="ffffff"/>
                            </a:solidFill>
                          </a:uFill>
                          <a:latin typeface="Century Gothic"/>
                        </a:rPr>
                        <a:t>Basildon South and East Thurrock</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cccccc"/>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7,691</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cccccc"/>
                      </a:solidFill>
                    </a:lnB>
                    <a:noFill/>
                  </a:tcPr>
                </a:tc>
              </a:tr>
              <a:tr h="326520">
                <a:tc>
                  <a:txBody>
                    <a:bodyPr lIns="28440" rIns="28440"/>
                    <a:p>
                      <a:pPr algn="ctr">
                        <a:lnSpc>
                          <a:spcPct val="100000"/>
                        </a:lnSpc>
                      </a:pPr>
                      <a:r>
                        <a:rPr b="0" lang="en-GB" sz="1600" spc="-1" strike="noStrike">
                          <a:solidFill>
                            <a:srgbClr val="ffffff"/>
                          </a:solidFill>
                          <a:uFill>
                            <a:solidFill>
                              <a:srgbClr val="ffffff"/>
                            </a:solidFill>
                          </a:uFill>
                          <a:latin typeface="Century Gothic"/>
                        </a:rPr>
                        <a:t>West Bromwich West</a:t>
                      </a:r>
                      <a:endParaRPr b="0" lang="en-GB" sz="1800" spc="-1" strike="noStrike">
                        <a:solidFill>
                          <a:srgbClr val="000000"/>
                        </a:solidFill>
                        <a:uFill>
                          <a:solidFill>
                            <a:srgbClr val="ffffff"/>
                          </a:solidFill>
                        </a:uFill>
                        <a:latin typeface="Arial"/>
                      </a:endParaRPr>
                    </a:p>
                  </a:txBody>
                  <a:tcPr marL="28440" marR="28440">
                    <a:lnL w="9360">
                      <a:solidFill>
                        <a:srgbClr val="000000"/>
                      </a:solidFill>
                    </a:lnL>
                    <a:lnR w="9360">
                      <a:solidFill>
                        <a:srgbClr val="cccccc"/>
                      </a:solidFill>
                    </a:lnR>
                    <a:lnT w="9360">
                      <a:solidFill>
                        <a:srgbClr val="cccccc"/>
                      </a:solidFill>
                    </a:lnT>
                    <a:lnB w="9360">
                      <a:solidFill>
                        <a:srgbClr val="000000"/>
                      </a:solidFill>
                    </a:lnB>
                    <a:noFill/>
                  </a:tcPr>
                </a:tc>
                <a:tc>
                  <a:txBody>
                    <a:bodyPr lIns="28440" rIns="28440"/>
                    <a:p>
                      <a:pPr algn="ctr">
                        <a:lnSpc>
                          <a:spcPct val="100000"/>
                        </a:lnSpc>
                      </a:pPr>
                      <a:r>
                        <a:rPr b="0" lang="en-GB" sz="1600" spc="-1" strike="noStrike">
                          <a:solidFill>
                            <a:srgbClr val="ffffff"/>
                          </a:solidFill>
                          <a:uFill>
                            <a:solidFill>
                              <a:srgbClr val="ffffff"/>
                            </a:solidFill>
                          </a:uFill>
                          <a:latin typeface="Century Gothic"/>
                        </a:rPr>
                        <a:t>7,742</a:t>
                      </a:r>
                      <a:endParaRPr b="0" lang="en-GB" sz="1800" spc="-1" strike="noStrike">
                        <a:solidFill>
                          <a:srgbClr val="000000"/>
                        </a:solidFill>
                        <a:uFill>
                          <a:solidFill>
                            <a:srgbClr val="ffffff"/>
                          </a:solidFill>
                        </a:uFill>
                        <a:latin typeface="Arial"/>
                      </a:endParaRPr>
                    </a:p>
                  </a:txBody>
                  <a:tcPr marL="28440" marR="28440">
                    <a:lnL w="9360">
                      <a:solidFill>
                        <a:srgbClr val="cccccc"/>
                      </a:solidFill>
                    </a:lnL>
                    <a:lnR w="9360">
                      <a:solidFill>
                        <a:srgbClr val="000000"/>
                      </a:solidFill>
                    </a:lnR>
                    <a:lnT w="9360">
                      <a:solidFill>
                        <a:srgbClr val="cccccc"/>
                      </a:solidFill>
                    </a:lnT>
                    <a:lnB w="9360">
                      <a:solidFill>
                        <a:srgbClr val="000000"/>
                      </a:solidFill>
                    </a:lnB>
                    <a:noFill/>
                  </a:tcPr>
                </a:tc>
              </a:tr>
            </a:tbl>
          </a:graphicData>
        </a:graphic>
      </p:graphicFrame>
      <p:sp>
        <p:nvSpPr>
          <p:cNvPr id="106" name="CustomShape 4"/>
          <p:cNvSpPr/>
          <p:nvPr/>
        </p:nvSpPr>
        <p:spPr>
          <a:xfrm rot="5400000">
            <a:off x="2301120" y="3243240"/>
            <a:ext cx="3004200" cy="2775600"/>
          </a:xfrm>
          <a:prstGeom prst="bentUpArrow">
            <a:avLst>
              <a:gd name="adj1" fmla="val 25000"/>
              <a:gd name="adj2" fmla="val 25000"/>
              <a:gd name="adj3" fmla="val 25000"/>
            </a:avLst>
          </a:prstGeom>
          <a:solidFill>
            <a:srgbClr val="ffff00"/>
          </a:solidFill>
          <a:ln>
            <a:round/>
          </a:ln>
        </p:spPr>
        <p:style>
          <a:lnRef idx="2">
            <a:schemeClr val="accent1">
              <a:shade val="50000"/>
            </a:schemeClr>
          </a:lnRef>
          <a:fillRef idx="1">
            <a:schemeClr val="accent1"/>
          </a:fillRef>
          <a:effectRef idx="0">
            <a:schemeClr val="accent1"/>
          </a:effectRef>
          <a:fontRef idx="minor"/>
        </p:style>
      </p:sp>
      <p:sp>
        <p:nvSpPr>
          <p:cNvPr id="107" name="CustomShape 5"/>
          <p:cNvSpPr/>
          <p:nvPr/>
        </p:nvSpPr>
        <p:spPr>
          <a:xfrm>
            <a:off x="5619240" y="1523880"/>
            <a:ext cx="6114960" cy="912600"/>
          </a:xfrm>
          <a:prstGeom prst="rect">
            <a:avLst/>
          </a:prstGeom>
          <a:noFill/>
          <a:ln>
            <a:noFill/>
          </a:ln>
        </p:spPr>
        <p:style>
          <a:lnRef idx="0"/>
          <a:fillRef idx="0"/>
          <a:effectRef idx="0"/>
          <a:fontRef idx="minor"/>
        </p:style>
        <p:txBody>
          <a:bodyPr wrap="none"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Mostly on the east coast of Britain.</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Thurrock is the most winnable seat but UKIP are 3</a:t>
            </a:r>
            <a:r>
              <a:rPr b="0" lang="en-GB" sz="1800" spc="-1" strike="noStrike" baseline="30000">
                <a:solidFill>
                  <a:srgbClr val="ffffff"/>
                </a:solidFill>
                <a:uFill>
                  <a:solidFill>
                    <a:srgbClr val="ffffff"/>
                  </a:solidFill>
                </a:uFill>
                <a:latin typeface="Century Gothic"/>
                <a:ea typeface="DejaVu Sans"/>
              </a:rPr>
              <a:t>rd</a:t>
            </a:r>
            <a:r>
              <a:rPr b="0" lang="en-GB" sz="1800" spc="-1" strike="noStrike">
                <a:solidFill>
                  <a:srgbClr val="ffffff"/>
                </a:solidFill>
                <a:uFill>
                  <a:solidFill>
                    <a:srgbClr val="ffffff"/>
                  </a:solidFill>
                </a:uFill>
                <a:latin typeface="Century Gothic"/>
                <a:ea typeface="DejaVu Sans"/>
              </a:rPr>
              <a:t>.</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Most of these seats have historically been Labour.</a:t>
            </a:r>
            <a:endParaRPr b="0" lang="en-GB" sz="1800" spc="-1" strike="noStrike">
              <a:solidFill>
                <a:srgbClr val="000000"/>
              </a:solidFill>
              <a:uFill>
                <a:solidFill>
                  <a:srgbClr val="ffffff"/>
                </a:solidFill>
              </a:uFill>
              <a:latin typeface="Arial"/>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Turnout</a:t>
            </a:r>
            <a:endParaRPr b="0" lang="en-GB" sz="1800" spc="-1" strike="noStrike">
              <a:solidFill>
                <a:srgbClr val="000000"/>
              </a:solidFill>
              <a:uFill>
                <a:solidFill>
                  <a:srgbClr val="ffffff"/>
                </a:solidFill>
              </a:uFill>
              <a:latin typeface="Arial"/>
            </a:endParaRPr>
          </a:p>
        </p:txBody>
      </p:sp>
      <p:pic>
        <p:nvPicPr>
          <p:cNvPr id="109" name="Picture 2" descr=""/>
          <p:cNvPicPr/>
          <p:nvPr/>
        </p:nvPicPr>
        <p:blipFill>
          <a:blip r:embed="rId1"/>
          <a:stretch/>
        </p:blipFill>
        <p:spPr>
          <a:xfrm>
            <a:off x="6342120" y="1853280"/>
            <a:ext cx="5702400" cy="3180240"/>
          </a:xfrm>
          <a:prstGeom prst="rect">
            <a:avLst/>
          </a:prstGeom>
          <a:ln>
            <a:noFill/>
          </a:ln>
        </p:spPr>
      </p:pic>
      <p:pic>
        <p:nvPicPr>
          <p:cNvPr id="110" name="Picture 4" descr=""/>
          <p:cNvPicPr/>
          <p:nvPr/>
        </p:nvPicPr>
        <p:blipFill>
          <a:blip r:embed="rId2"/>
          <a:stretch/>
        </p:blipFill>
        <p:spPr>
          <a:xfrm>
            <a:off x="219240" y="1853280"/>
            <a:ext cx="5694840" cy="3180240"/>
          </a:xfrm>
          <a:prstGeom prst="rect">
            <a:avLst/>
          </a:prstGeom>
          <a:ln>
            <a:noFill/>
          </a:ln>
        </p:spPr>
      </p:pic>
      <p:sp>
        <p:nvSpPr>
          <p:cNvPr id="111" name="CustomShape 2"/>
          <p:cNvSpPr/>
          <p:nvPr/>
        </p:nvSpPr>
        <p:spPr>
          <a:xfrm>
            <a:off x="529920" y="5420160"/>
            <a:ext cx="11263320" cy="36396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Labour clearly win constituencies on low turnouts. Conservatives have a tougher fight.</a:t>
            </a:r>
            <a:endParaRPr b="0" lang="en-GB" sz="1800" spc="-1" strike="noStrike">
              <a:solidFill>
                <a:srgbClr val="000000"/>
              </a:solidFill>
              <a:uFill>
                <a:solidFill>
                  <a:srgbClr val="ffffff"/>
                </a:solidFill>
              </a:uFill>
              <a:latin typeface="Arial"/>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b="0" lang="en-GB" sz="4200" spc="-1" strike="noStrike">
                <a:solidFill>
                  <a:srgbClr val="ebebeb"/>
                </a:solidFill>
                <a:uFill>
                  <a:solidFill>
                    <a:srgbClr val="ffffff"/>
                  </a:solidFill>
                </a:uFill>
                <a:latin typeface="Century Gothic"/>
                <a:ea typeface="DejaVu Sans"/>
              </a:rPr>
              <a:t>Swings </a:t>
            </a:r>
            <a:endParaRPr b="0" lang="en-GB" sz="1800" spc="-1" strike="noStrike">
              <a:solidFill>
                <a:srgbClr val="000000"/>
              </a:solidFill>
              <a:uFill>
                <a:solidFill>
                  <a:srgbClr val="ffffff"/>
                </a:solidFill>
              </a:uFill>
              <a:latin typeface="Arial"/>
            </a:endParaRPr>
          </a:p>
        </p:txBody>
      </p:sp>
      <p:pic>
        <p:nvPicPr>
          <p:cNvPr id="113" name="Picture 2" descr=""/>
          <p:cNvPicPr/>
          <p:nvPr/>
        </p:nvPicPr>
        <p:blipFill>
          <a:blip r:embed="rId1"/>
          <a:stretch/>
        </p:blipFill>
        <p:spPr>
          <a:xfrm>
            <a:off x="6874920" y="1350720"/>
            <a:ext cx="5161320" cy="2679480"/>
          </a:xfrm>
          <a:prstGeom prst="rect">
            <a:avLst/>
          </a:prstGeom>
          <a:ln>
            <a:noFill/>
          </a:ln>
        </p:spPr>
      </p:pic>
      <p:sp>
        <p:nvSpPr>
          <p:cNvPr id="114" name="CustomShape 2"/>
          <p:cNvSpPr/>
          <p:nvPr/>
        </p:nvSpPr>
        <p:spPr>
          <a:xfrm>
            <a:off x="4482000" y="1350720"/>
            <a:ext cx="2392200" cy="3106440"/>
          </a:xfrm>
          <a:prstGeom prst="rect">
            <a:avLst/>
          </a:prstGeom>
          <a:noFill/>
          <a:ln>
            <a:noFill/>
          </a:ln>
        </p:spPr>
        <p:style>
          <a:lnRef idx="0"/>
          <a:fillRef idx="0"/>
          <a:effectRef idx="0"/>
          <a:fontRef idx="minor"/>
        </p:style>
        <p:txBody>
          <a:bodyPr lIns="90000" rIns="90000" tIns="45000" bIns="45000"/>
          <a:p>
            <a:pPr>
              <a:lnSpc>
                <a:spcPct val="100000"/>
              </a:lnSpc>
            </a:pPr>
            <a:r>
              <a:rPr b="0" lang="en-GB" sz="1800" spc="-1" strike="noStrike">
                <a:solidFill>
                  <a:srgbClr val="ffffff"/>
                </a:solidFill>
                <a:uFill>
                  <a:solidFill>
                    <a:srgbClr val="ffffff"/>
                  </a:solidFill>
                </a:uFill>
                <a:latin typeface="Century Gothic"/>
                <a:ea typeface="DejaVu Sans"/>
              </a:rPr>
              <a:t>Swing to the Conservatives from Labour in both Wales and the UK as a whole.</a:t>
            </a:r>
            <a:endParaRPr b="0" lang="en-GB" sz="1800" spc="-1" strike="noStrike">
              <a:solidFill>
                <a:srgbClr val="000000"/>
              </a:solidFill>
              <a:uFill>
                <a:solidFill>
                  <a:srgbClr val="ffffff"/>
                </a:solidFill>
              </a:uFill>
              <a:latin typeface="Arial"/>
            </a:endParaRPr>
          </a:p>
          <a:p>
            <a:pPr>
              <a:lnSpc>
                <a:spcPct val="100000"/>
              </a:lnSpc>
            </a:pPr>
            <a:r>
              <a:rPr b="0" lang="en-GB" sz="1800" spc="-1" strike="noStrike">
                <a:solidFill>
                  <a:srgbClr val="ffffff"/>
                </a:solidFill>
                <a:uFill>
                  <a:solidFill>
                    <a:srgbClr val="ffffff"/>
                  </a:solidFill>
                </a:uFill>
                <a:latin typeface="Century Gothic"/>
                <a:ea typeface="DejaVu Sans"/>
              </a:rPr>
              <a:t>However the bigger story is the collapse in the Liberals and the surge in the UKIP vote.</a:t>
            </a:r>
            <a:endParaRPr b="0" lang="en-GB" sz="1800" spc="-1" strike="noStrike">
              <a:solidFill>
                <a:srgbClr val="000000"/>
              </a:solidFill>
              <a:uFill>
                <a:solidFill>
                  <a:srgbClr val="ffffff"/>
                </a:solidFill>
              </a:uFill>
              <a:latin typeface="Arial"/>
            </a:endParaRPr>
          </a:p>
        </p:txBody>
      </p:sp>
      <p:pic>
        <p:nvPicPr>
          <p:cNvPr id="115" name="Picture 5" descr=""/>
          <p:cNvPicPr/>
          <p:nvPr/>
        </p:nvPicPr>
        <p:blipFill>
          <a:blip r:embed="rId2"/>
          <a:stretch/>
        </p:blipFill>
        <p:spPr>
          <a:xfrm>
            <a:off x="133920" y="1350720"/>
            <a:ext cx="4346640" cy="2679480"/>
          </a:xfrm>
          <a:prstGeom prst="rect">
            <a:avLst/>
          </a:prstGeom>
          <a:ln>
            <a:noFill/>
          </a:ln>
        </p:spPr>
      </p:pic>
      <p:pic>
        <p:nvPicPr>
          <p:cNvPr id="116" name="Picture 6" descr=""/>
          <p:cNvPicPr/>
          <p:nvPr/>
        </p:nvPicPr>
        <p:blipFill>
          <a:blip r:embed="rId3"/>
          <a:stretch/>
        </p:blipFill>
        <p:spPr>
          <a:xfrm>
            <a:off x="2830320" y="4213080"/>
            <a:ext cx="5695560" cy="2541960"/>
          </a:xfrm>
          <a:prstGeom prst="rect">
            <a:avLst/>
          </a:prstGeom>
          <a:ln>
            <a:noFill/>
          </a:ln>
        </p:spPr>
      </p:pic>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1136</TotalTime>
  <Application>LibreOffice/5.2.2.2$Linux_X86_64 LibreOffice_project/20m0$Build-2</Application>
  <Words>1316</Words>
  <Paragraphs>311</Paragraphs>
  <Company>University of Surrey</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2017-05-10T17:48:24Z</dcterms:created>
  <dc:creator>Abdul Gaffur M Mr (UG - Maths)</dc:creator>
  <dc:description/>
  <dc:language>en-GB</dc:language>
  <cp:lastModifiedBy/>
  <dcterms:modified xsi:type="dcterms:W3CDTF">2017-05-16T08:49:48Z</dcterms:modified>
  <cp:revision>74</cp:revision>
  <dc:subject/>
  <dc:title>United Kingdom General Elections</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Company">
    <vt:lpwstr>University of Surrey</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0</vt:bool>
  </property>
  <property fmtid="{D5CDD505-2E9C-101B-9397-08002B2CF9AE}" pid="11" name="ShareDoc">
    <vt:bool>0</vt:bool>
  </property>
  <property fmtid="{D5CDD505-2E9C-101B-9397-08002B2CF9AE}" pid="12" name="Slides">
    <vt:i4>24</vt:i4>
  </property>
</Properties>
</file>